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73" r:id="rId4"/>
    <p:sldId id="286" r:id="rId5"/>
    <p:sldId id="269" r:id="rId6"/>
    <p:sldId id="265" r:id="rId7"/>
    <p:sldId id="270" r:id="rId8"/>
    <p:sldId id="276" r:id="rId9"/>
    <p:sldId id="293" r:id="rId10"/>
    <p:sldId id="278" r:id="rId11"/>
    <p:sldId id="287" r:id="rId12"/>
    <p:sldId id="279" r:id="rId13"/>
    <p:sldId id="281" r:id="rId14"/>
    <p:sldId id="271" r:id="rId15"/>
    <p:sldId id="267" r:id="rId16"/>
    <p:sldId id="277" r:id="rId17"/>
    <p:sldId id="283" r:id="rId18"/>
    <p:sldId id="268" r:id="rId19"/>
    <p:sldId id="288" r:id="rId20"/>
    <p:sldId id="289" r:id="rId21"/>
    <p:sldId id="290" r:id="rId22"/>
    <p:sldId id="291" r:id="rId23"/>
    <p:sldId id="29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ley Michael" initials="HEA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6466"/>
    <a:srgbClr val="FF3D15"/>
    <a:srgbClr val="BB0613"/>
    <a:srgbClr val="FB1F21"/>
    <a:srgbClr val="ECBE1B"/>
    <a:srgbClr val="C1871B"/>
    <a:srgbClr val="DDA21F"/>
    <a:srgbClr val="FFF516"/>
    <a:srgbClr val="F7FD0B"/>
    <a:srgbClr val="FF4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8654" autoAdjust="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ani%20Halloran:Downloads:Robert%20Reny%20-%20Lead%20Results%20-%2023Mar16%20(1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ani%20Halloran:Downloads:DataAnalysis0405%20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AA Vs. XRF Lead</a:t>
            </a:r>
          </a:p>
        </c:rich>
      </c:tx>
      <c:layout>
        <c:manualLayout>
          <c:xMode val="edge"/>
          <c:yMode val="edge"/>
          <c:x val="0.382053209338651"/>
          <c:y val="5.6184597101640596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62012695429256"/>
          <c:y val="0.16604275542923899"/>
          <c:w val="0.78605484832157857"/>
          <c:h val="0.52819555881635138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20161045415802001"/>
                  <c:y val="-1.2344859864544901E-2"/>
                </c:manualLayout>
              </c:layout>
              <c:numFmt formatCode="General" sourceLinked="0"/>
              <c:spPr>
                <a:noFill/>
                <a:ln>
                  <a:solidFill>
                    <a:srgbClr val="FF0000"/>
                  </a:solidFill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en-US"/>
                </a:p>
              </c:txPr>
            </c:trendlineLbl>
          </c:trendline>
          <c:xVal>
            <c:numRef>
              <c:f>'-'!$N$35:$N$54</c:f>
              <c:numCache>
                <c:formatCode>General</c:formatCode>
                <c:ptCount val="20"/>
                <c:pt idx="0">
                  <c:v>84.962211219891174</c:v>
                </c:pt>
                <c:pt idx="1">
                  <c:v>16.7691338207317</c:v>
                </c:pt>
                <c:pt idx="2">
                  <c:v>1705.7601992704001</c:v>
                </c:pt>
                <c:pt idx="3">
                  <c:v>517.92797415639097</c:v>
                </c:pt>
                <c:pt idx="4">
                  <c:v>2170.2497355926612</c:v>
                </c:pt>
                <c:pt idx="5">
                  <c:v>326.91030014860962</c:v>
                </c:pt>
                <c:pt idx="6">
                  <c:v>2361.4832779879198</c:v>
                </c:pt>
                <c:pt idx="7">
                  <c:v>397.09707652000043</c:v>
                </c:pt>
                <c:pt idx="8">
                  <c:v>702.98912727947243</c:v>
                </c:pt>
                <c:pt idx="9">
                  <c:v>583.49945427775651</c:v>
                </c:pt>
                <c:pt idx="10">
                  <c:v>2097.3294315840399</c:v>
                </c:pt>
                <c:pt idx="11">
                  <c:v>1560.727801795555</c:v>
                </c:pt>
                <c:pt idx="12">
                  <c:v>2199.246870557799</c:v>
                </c:pt>
                <c:pt idx="13">
                  <c:v>945.52267311392188</c:v>
                </c:pt>
                <c:pt idx="14">
                  <c:v>84.140311357472726</c:v>
                </c:pt>
                <c:pt idx="15">
                  <c:v>529.51595723079458</c:v>
                </c:pt>
                <c:pt idx="16">
                  <c:v>2941.3548620713409</c:v>
                </c:pt>
                <c:pt idx="17">
                  <c:v>1279.6401292899229</c:v>
                </c:pt>
                <c:pt idx="18">
                  <c:v>3536.6762493548781</c:v>
                </c:pt>
                <c:pt idx="19">
                  <c:v>13353.812898515431</c:v>
                </c:pt>
              </c:numCache>
            </c:numRef>
          </c:xVal>
          <c:yVal>
            <c:numRef>
              <c:f>'-'!$P$35:$P$54</c:f>
              <c:numCache>
                <c:formatCode>General</c:formatCode>
                <c:ptCount val="20"/>
                <c:pt idx="0">
                  <c:v>102.92</c:v>
                </c:pt>
                <c:pt idx="1">
                  <c:v>29.15</c:v>
                </c:pt>
                <c:pt idx="2">
                  <c:v>1535.38</c:v>
                </c:pt>
                <c:pt idx="3">
                  <c:v>556.6</c:v>
                </c:pt>
                <c:pt idx="4">
                  <c:v>1935.99</c:v>
                </c:pt>
                <c:pt idx="5">
                  <c:v>280.68</c:v>
                </c:pt>
                <c:pt idx="6">
                  <c:v>1883.43</c:v>
                </c:pt>
                <c:pt idx="7">
                  <c:v>407.17</c:v>
                </c:pt>
                <c:pt idx="8">
                  <c:v>567.28</c:v>
                </c:pt>
                <c:pt idx="9">
                  <c:v>424.16</c:v>
                </c:pt>
                <c:pt idx="10">
                  <c:v>1785.36</c:v>
                </c:pt>
                <c:pt idx="11">
                  <c:v>2388.8200000000002</c:v>
                </c:pt>
                <c:pt idx="12">
                  <c:v>1494.3</c:v>
                </c:pt>
                <c:pt idx="13">
                  <c:v>748.52</c:v>
                </c:pt>
                <c:pt idx="14">
                  <c:v>89.56</c:v>
                </c:pt>
                <c:pt idx="15">
                  <c:v>399.25</c:v>
                </c:pt>
                <c:pt idx="16">
                  <c:v>1424.83</c:v>
                </c:pt>
                <c:pt idx="17">
                  <c:v>247.85</c:v>
                </c:pt>
                <c:pt idx="18">
                  <c:v>2996.69</c:v>
                </c:pt>
                <c:pt idx="19">
                  <c:v>14517.84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2CB-4015-9A28-D7618387F5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8349472"/>
        <c:axId val="1928353824"/>
      </c:scatterChart>
      <c:valAx>
        <c:axId val="1928349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dirty="0"/>
                  <a:t>XRF </a:t>
                </a:r>
                <a:r>
                  <a:rPr lang="en-US" dirty="0" smtClean="0"/>
                  <a:t>Lead </a:t>
                </a:r>
                <a:r>
                  <a:rPr lang="en-US" dirty="0"/>
                  <a:t>readings (ppm)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928353824"/>
        <c:crossesAt val="0"/>
        <c:crossBetween val="midCat"/>
      </c:valAx>
      <c:valAx>
        <c:axId val="192835382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AA </a:t>
                </a:r>
                <a:r>
                  <a:rPr lang="en-US" dirty="0" smtClean="0"/>
                  <a:t>Lead </a:t>
                </a:r>
                <a:r>
                  <a:rPr lang="en-US" dirty="0"/>
                  <a:t>readings (ppm)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928349472"/>
        <c:crossesAt val="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Lead</a:t>
            </a:r>
            <a:r>
              <a:rPr lang="en-US" baseline="0" dirty="0" smtClean="0"/>
              <a:t> Concentration Frequencies</a:t>
            </a:r>
            <a:endParaRPr lang="en-US" dirty="0"/>
          </a:p>
        </c:rich>
      </c:tx>
      <c:layout>
        <c:manualLayout>
          <c:xMode val="edge"/>
          <c:yMode val="edge"/>
          <c:x val="0.329291068798302"/>
          <c:y val="6.9273791124384806E-5"/>
        </c:manualLayout>
      </c:layout>
      <c:overlay val="0"/>
      <c:spPr>
        <a:solidFill>
          <a:schemeClr val="bg1"/>
        </a:solidFill>
      </c:spPr>
    </c:title>
    <c:autoTitleDeleted val="0"/>
    <c:plotArea>
      <c:layout>
        <c:manualLayout>
          <c:layoutTarget val="inner"/>
          <c:xMode val="edge"/>
          <c:yMode val="edge"/>
          <c:x val="0.101315173371009"/>
          <c:y val="0.12024001259037601"/>
          <c:w val="0.88048063529895904"/>
          <c:h val="0.67038336542308474"/>
        </c:manualLayout>
      </c:layout>
      <c:barChart>
        <c:barDir val="col"/>
        <c:grouping val="clustered"/>
        <c:varyColors val="0"/>
        <c:ser>
          <c:idx val="0"/>
          <c:order val="0"/>
          <c:spPr>
            <a:ln w="19050">
              <a:noFill/>
            </a:ln>
          </c:spPr>
          <c:invertIfNegative val="0"/>
          <c:trendline>
            <c:trendlineType val="poly"/>
            <c:order val="4"/>
            <c:dispRSqr val="0"/>
            <c:dispEq val="0"/>
          </c:trendline>
          <c:cat>
            <c:numRef>
              <c:f>AVERAGES!$D$205:$D$234</c:f>
              <c:numCache>
                <c:formatCode>General</c:formatCode>
                <c:ptCount val="30"/>
                <c:pt idx="0">
                  <c:v>100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700</c:v>
                </c:pt>
                <c:pt idx="7">
                  <c:v>800</c:v>
                </c:pt>
                <c:pt idx="8">
                  <c:v>900</c:v>
                </c:pt>
                <c:pt idx="9">
                  <c:v>1000</c:v>
                </c:pt>
                <c:pt idx="10">
                  <c:v>1100</c:v>
                </c:pt>
                <c:pt idx="11">
                  <c:v>1200</c:v>
                </c:pt>
                <c:pt idx="12">
                  <c:v>1300</c:v>
                </c:pt>
                <c:pt idx="13">
                  <c:v>1400</c:v>
                </c:pt>
                <c:pt idx="14">
                  <c:v>1500</c:v>
                </c:pt>
                <c:pt idx="15">
                  <c:v>1600</c:v>
                </c:pt>
                <c:pt idx="16">
                  <c:v>1700</c:v>
                </c:pt>
                <c:pt idx="17">
                  <c:v>1800</c:v>
                </c:pt>
                <c:pt idx="18">
                  <c:v>1900</c:v>
                </c:pt>
                <c:pt idx="19">
                  <c:v>2000</c:v>
                </c:pt>
                <c:pt idx="20">
                  <c:v>2100</c:v>
                </c:pt>
                <c:pt idx="21">
                  <c:v>2200</c:v>
                </c:pt>
                <c:pt idx="22">
                  <c:v>2300</c:v>
                </c:pt>
                <c:pt idx="23">
                  <c:v>2400</c:v>
                </c:pt>
                <c:pt idx="24">
                  <c:v>2500</c:v>
                </c:pt>
                <c:pt idx="25">
                  <c:v>2600</c:v>
                </c:pt>
                <c:pt idx="26">
                  <c:v>2700</c:v>
                </c:pt>
                <c:pt idx="27">
                  <c:v>2800</c:v>
                </c:pt>
                <c:pt idx="28">
                  <c:v>2900</c:v>
                </c:pt>
                <c:pt idx="29">
                  <c:v>3000</c:v>
                </c:pt>
              </c:numCache>
            </c:numRef>
          </c:cat>
          <c:val>
            <c:numRef>
              <c:f>AVERAGES!$E$205:$E$234</c:f>
              <c:numCache>
                <c:formatCode>General</c:formatCode>
                <c:ptCount val="30"/>
                <c:pt idx="0">
                  <c:v>12</c:v>
                </c:pt>
                <c:pt idx="1">
                  <c:v>14</c:v>
                </c:pt>
                <c:pt idx="2">
                  <c:v>12</c:v>
                </c:pt>
                <c:pt idx="3">
                  <c:v>6</c:v>
                </c:pt>
                <c:pt idx="4">
                  <c:v>2</c:v>
                </c:pt>
                <c:pt idx="5">
                  <c:v>2</c:v>
                </c:pt>
                <c:pt idx="6">
                  <c:v>0</c:v>
                </c:pt>
                <c:pt idx="7">
                  <c:v>3</c:v>
                </c:pt>
                <c:pt idx="8">
                  <c:v>1</c:v>
                </c:pt>
                <c:pt idx="9">
                  <c:v>0</c:v>
                </c:pt>
                <c:pt idx="10">
                  <c:v>2</c:v>
                </c:pt>
                <c:pt idx="11">
                  <c:v>4</c:v>
                </c:pt>
                <c:pt idx="12">
                  <c:v>2</c:v>
                </c:pt>
                <c:pt idx="13">
                  <c:v>3</c:v>
                </c:pt>
                <c:pt idx="14">
                  <c:v>2</c:v>
                </c:pt>
                <c:pt idx="15">
                  <c:v>3</c:v>
                </c:pt>
                <c:pt idx="16">
                  <c:v>1</c:v>
                </c:pt>
                <c:pt idx="17">
                  <c:v>3</c:v>
                </c:pt>
                <c:pt idx="18">
                  <c:v>1</c:v>
                </c:pt>
                <c:pt idx="19">
                  <c:v>2</c:v>
                </c:pt>
                <c:pt idx="20">
                  <c:v>2</c:v>
                </c:pt>
                <c:pt idx="21">
                  <c:v>0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1</c:v>
                </c:pt>
                <c:pt idx="29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737-44CD-A9FA-AD470D6EA8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28357088"/>
        <c:axId val="1928348384"/>
      </c:barChart>
      <c:catAx>
        <c:axId val="19283570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Lead</a:t>
                </a:r>
                <a:r>
                  <a:rPr lang="en-US" baseline="0" dirty="0" smtClean="0"/>
                  <a:t> Concentration in Bins of 100 (ppm)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33482336701207199"/>
              <c:y val="0.9212962341275090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1928348384"/>
        <c:crosses val="autoZero"/>
        <c:auto val="1"/>
        <c:lblAlgn val="ctr"/>
        <c:lblOffset val="1"/>
        <c:tickLblSkip val="1"/>
        <c:noMultiLvlLbl val="0"/>
      </c:catAx>
      <c:valAx>
        <c:axId val="1928348384"/>
        <c:scaling>
          <c:orientation val="minMax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Frequency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928357088"/>
        <c:crossesAt val="1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450A05-3E82-4468-8CB3-54988CBAB139}" type="doc">
      <dgm:prSet loTypeId="urn:microsoft.com/office/officeart/2005/8/layout/orgChart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91757DE-1214-4D5A-9706-83DCAFEB050D}" type="asst">
      <dgm:prSet phldrT="[Texto]"/>
      <dgm:spPr/>
      <dgm:t>
        <a:bodyPr/>
        <a:lstStyle/>
        <a:p>
          <a:pPr algn="ctr"/>
          <a:r>
            <a:rPr lang="es-ES" dirty="0" err="1">
              <a:solidFill>
                <a:srgbClr val="000000"/>
              </a:solidFill>
            </a:rPr>
            <a:t>Ingestion</a:t>
          </a:r>
          <a:r>
            <a:rPr lang="es-ES" dirty="0">
              <a:solidFill>
                <a:srgbClr val="000000"/>
              </a:solidFill>
            </a:rPr>
            <a:t> </a:t>
          </a:r>
          <a:r>
            <a:rPr lang="es-ES" dirty="0" err="1">
              <a:solidFill>
                <a:srgbClr val="000000"/>
              </a:solidFill>
            </a:rPr>
            <a:t>by</a:t>
          </a:r>
          <a:r>
            <a:rPr lang="es-ES" dirty="0">
              <a:solidFill>
                <a:srgbClr val="000000"/>
              </a:solidFill>
            </a:rPr>
            <a:t> Fauna </a:t>
          </a:r>
        </a:p>
      </dgm:t>
    </dgm:pt>
    <dgm:pt modelId="{BBC64C36-5891-4D4F-BE22-4EB16488E2DF}" type="parTrans" cxnId="{A3CA0AC7-1529-4FD5-8EE9-58090B5ED293}">
      <dgm:prSet/>
      <dgm:spPr/>
      <dgm:t>
        <a:bodyPr/>
        <a:lstStyle/>
        <a:p>
          <a:pPr algn="ctr"/>
          <a:endParaRPr lang="es-ES"/>
        </a:p>
      </dgm:t>
    </dgm:pt>
    <dgm:pt modelId="{42743E76-5619-42F0-97FF-A859A1895236}" type="sibTrans" cxnId="{A3CA0AC7-1529-4FD5-8EE9-58090B5ED293}">
      <dgm:prSet/>
      <dgm:spPr/>
      <dgm:t>
        <a:bodyPr/>
        <a:lstStyle/>
        <a:p>
          <a:pPr algn="ctr"/>
          <a:endParaRPr lang="es-ES"/>
        </a:p>
      </dgm:t>
    </dgm:pt>
    <dgm:pt modelId="{C81486ED-7B1C-4645-B63B-CF033A1D9B84}" type="asst">
      <dgm:prSet phldrT="[Texto]"/>
      <dgm:spPr/>
      <dgm:t>
        <a:bodyPr/>
        <a:lstStyle/>
        <a:p>
          <a:pPr algn="ctr"/>
          <a:r>
            <a:rPr lang="es-ES" dirty="0" err="1">
              <a:solidFill>
                <a:srgbClr val="000000"/>
              </a:solidFill>
            </a:rPr>
            <a:t>Absorption</a:t>
          </a:r>
          <a:r>
            <a:rPr lang="es-ES" dirty="0">
              <a:solidFill>
                <a:srgbClr val="000000"/>
              </a:solidFill>
            </a:rPr>
            <a:t> </a:t>
          </a:r>
          <a:r>
            <a:rPr lang="es-ES" dirty="0" err="1">
              <a:solidFill>
                <a:srgbClr val="000000"/>
              </a:solidFill>
            </a:rPr>
            <a:t>by</a:t>
          </a:r>
          <a:r>
            <a:rPr lang="es-ES" dirty="0">
              <a:solidFill>
                <a:srgbClr val="000000"/>
              </a:solidFill>
            </a:rPr>
            <a:t> Flora</a:t>
          </a:r>
        </a:p>
      </dgm:t>
    </dgm:pt>
    <dgm:pt modelId="{504E9AB6-0BC2-443B-B08D-DCF9972D97F1}" type="parTrans" cxnId="{ED9DA599-D281-436D-B14F-9182AF550CED}">
      <dgm:prSet/>
      <dgm:spPr/>
      <dgm:t>
        <a:bodyPr/>
        <a:lstStyle/>
        <a:p>
          <a:pPr algn="ctr"/>
          <a:endParaRPr lang="es-ES"/>
        </a:p>
      </dgm:t>
    </dgm:pt>
    <dgm:pt modelId="{AFD97EE6-0F20-4092-B18B-FE9AF17DD926}" type="sibTrans" cxnId="{ED9DA599-D281-436D-B14F-9182AF550CED}">
      <dgm:prSet/>
      <dgm:spPr/>
      <dgm:t>
        <a:bodyPr/>
        <a:lstStyle/>
        <a:p>
          <a:pPr algn="ctr"/>
          <a:endParaRPr lang="es-ES"/>
        </a:p>
      </dgm:t>
    </dgm:pt>
    <dgm:pt modelId="{F56C151A-4556-4C77-BF79-95EE33D4DB7F}" type="asst">
      <dgm:prSet phldrT="[Texto]"/>
      <dgm:spPr/>
      <dgm:t>
        <a:bodyPr/>
        <a:lstStyle/>
        <a:p>
          <a:pPr algn="ctr"/>
          <a:r>
            <a:rPr lang="es-ES" dirty="0" err="1">
              <a:solidFill>
                <a:srgbClr val="000000"/>
              </a:solidFill>
            </a:rPr>
            <a:t>Ingestion</a:t>
          </a:r>
          <a:r>
            <a:rPr lang="es-ES" dirty="0">
              <a:solidFill>
                <a:srgbClr val="000000"/>
              </a:solidFill>
            </a:rPr>
            <a:t> </a:t>
          </a:r>
          <a:r>
            <a:rPr lang="es-ES" dirty="0" err="1">
              <a:solidFill>
                <a:srgbClr val="000000"/>
              </a:solidFill>
            </a:rPr>
            <a:t>by</a:t>
          </a:r>
          <a:r>
            <a:rPr lang="es-ES" dirty="0">
              <a:solidFill>
                <a:srgbClr val="000000"/>
              </a:solidFill>
            </a:rPr>
            <a:t> fauna</a:t>
          </a:r>
        </a:p>
      </dgm:t>
    </dgm:pt>
    <dgm:pt modelId="{13064065-0B69-4D5E-A8C9-A60A87DE44FC}" type="parTrans" cxnId="{2DD69E4E-A8A2-464A-AD1E-C2A4587FBE4F}">
      <dgm:prSet/>
      <dgm:spPr/>
      <dgm:t>
        <a:bodyPr/>
        <a:lstStyle/>
        <a:p>
          <a:pPr algn="ctr"/>
          <a:endParaRPr lang="es-ES"/>
        </a:p>
      </dgm:t>
    </dgm:pt>
    <dgm:pt modelId="{41CCFE01-2C35-4BB3-9C0A-E5BFD5FCA80D}" type="sibTrans" cxnId="{2DD69E4E-A8A2-464A-AD1E-C2A4587FBE4F}">
      <dgm:prSet/>
      <dgm:spPr/>
      <dgm:t>
        <a:bodyPr/>
        <a:lstStyle/>
        <a:p>
          <a:pPr algn="ctr"/>
          <a:endParaRPr lang="es-ES"/>
        </a:p>
      </dgm:t>
    </dgm:pt>
    <dgm:pt modelId="{53AE6E4C-567C-4CA1-99D9-A2DD6611F5F2}" type="asst">
      <dgm:prSet phldrT="[Texto]"/>
      <dgm:spPr/>
      <dgm:t>
        <a:bodyPr/>
        <a:lstStyle/>
        <a:p>
          <a:pPr algn="ctr"/>
          <a:r>
            <a:rPr lang="es-ES">
              <a:solidFill>
                <a:srgbClr val="000000"/>
              </a:solidFill>
            </a:rPr>
            <a:t>Down Wash </a:t>
          </a:r>
          <a:r>
            <a:rPr lang="es-ES" dirty="0" err="1">
              <a:solidFill>
                <a:srgbClr val="000000"/>
              </a:solidFill>
            </a:rPr>
            <a:t>migration</a:t>
          </a:r>
          <a:r>
            <a:rPr lang="es-ES" dirty="0">
              <a:solidFill>
                <a:srgbClr val="000000"/>
              </a:solidFill>
            </a:rPr>
            <a:t> </a:t>
          </a:r>
          <a:r>
            <a:rPr lang="es-ES" dirty="0" err="1">
              <a:solidFill>
                <a:srgbClr val="000000"/>
              </a:solidFill>
            </a:rPr>
            <a:t>via</a:t>
          </a:r>
          <a:r>
            <a:rPr lang="es-ES" dirty="0">
              <a:solidFill>
                <a:srgbClr val="000000"/>
              </a:solidFill>
            </a:rPr>
            <a:t> </a:t>
          </a:r>
          <a:r>
            <a:rPr lang="es-ES" dirty="0" err="1">
              <a:solidFill>
                <a:srgbClr val="000000"/>
              </a:solidFill>
            </a:rPr>
            <a:t>surface</a:t>
          </a:r>
          <a:r>
            <a:rPr lang="es-ES" dirty="0">
              <a:solidFill>
                <a:srgbClr val="000000"/>
              </a:solidFill>
            </a:rPr>
            <a:t> </a:t>
          </a:r>
          <a:r>
            <a:rPr lang="es-ES" dirty="0" err="1">
              <a:solidFill>
                <a:srgbClr val="000000"/>
              </a:solidFill>
            </a:rPr>
            <a:t>water</a:t>
          </a:r>
          <a:r>
            <a:rPr lang="es-ES" dirty="0">
              <a:solidFill>
                <a:srgbClr val="000000"/>
              </a:solidFill>
            </a:rPr>
            <a:t> </a:t>
          </a:r>
        </a:p>
      </dgm:t>
    </dgm:pt>
    <dgm:pt modelId="{5A4F36A6-2BCD-4CB5-8E8E-9AB1D498BF52}" type="parTrans" cxnId="{BF6D2E51-6907-44E9-8550-DADA179AE65F}">
      <dgm:prSet/>
      <dgm:spPr/>
      <dgm:t>
        <a:bodyPr/>
        <a:lstStyle/>
        <a:p>
          <a:pPr algn="ctr"/>
          <a:endParaRPr lang="es-ES"/>
        </a:p>
      </dgm:t>
    </dgm:pt>
    <dgm:pt modelId="{B0B431FE-C4EF-4D75-847A-844A59E6B27D}" type="sibTrans" cxnId="{BF6D2E51-6907-44E9-8550-DADA179AE65F}">
      <dgm:prSet/>
      <dgm:spPr/>
      <dgm:t>
        <a:bodyPr/>
        <a:lstStyle/>
        <a:p>
          <a:pPr algn="ctr"/>
          <a:endParaRPr lang="es-ES"/>
        </a:p>
      </dgm:t>
    </dgm:pt>
    <dgm:pt modelId="{EE98D1EE-2385-487C-82C4-4F350E799D56}" type="asst">
      <dgm:prSet phldrT="[Texto]"/>
      <dgm:spPr/>
      <dgm:t>
        <a:bodyPr/>
        <a:lstStyle/>
        <a:p>
          <a:pPr algn="ctr"/>
          <a:r>
            <a:rPr lang="es-ES" dirty="0">
              <a:solidFill>
                <a:schemeClr val="tx1"/>
              </a:solidFill>
            </a:rPr>
            <a:t>Red Cloud Mine Tailings </a:t>
          </a:r>
        </a:p>
      </dgm:t>
    </dgm:pt>
    <dgm:pt modelId="{8F82F560-FC3F-495C-9C47-28D619B0951A}" type="sibTrans" cxnId="{D1E2F8DE-32F1-468A-9F42-CD8E35765306}">
      <dgm:prSet/>
      <dgm:spPr/>
      <dgm:t>
        <a:bodyPr/>
        <a:lstStyle/>
        <a:p>
          <a:pPr algn="ctr"/>
          <a:endParaRPr lang="es-ES"/>
        </a:p>
      </dgm:t>
    </dgm:pt>
    <dgm:pt modelId="{A118D807-1723-428B-A762-17541F8149AA}" type="parTrans" cxnId="{D1E2F8DE-32F1-468A-9F42-CD8E35765306}">
      <dgm:prSet/>
      <dgm:spPr/>
      <dgm:t>
        <a:bodyPr/>
        <a:lstStyle/>
        <a:p>
          <a:pPr algn="ctr"/>
          <a:endParaRPr lang="es-ES"/>
        </a:p>
      </dgm:t>
    </dgm:pt>
    <dgm:pt modelId="{811AB47D-B98C-4BD9-BA5B-C9451F4C254B}" type="asst">
      <dgm:prSet phldrT="[Texto]"/>
      <dgm:spPr/>
      <dgm:t>
        <a:bodyPr/>
        <a:lstStyle/>
        <a:p>
          <a:pPr algn="ctr"/>
          <a:r>
            <a:rPr lang="es-ES" dirty="0">
              <a:solidFill>
                <a:srgbClr val="000000"/>
              </a:solidFill>
            </a:rPr>
            <a:t>Air</a:t>
          </a:r>
          <a:r>
            <a:rPr lang="es-ES" dirty="0"/>
            <a:t> </a:t>
          </a:r>
          <a:r>
            <a:rPr lang="es-ES" dirty="0" err="1">
              <a:solidFill>
                <a:srgbClr val="000000"/>
              </a:solidFill>
            </a:rPr>
            <a:t>migration</a:t>
          </a:r>
          <a:r>
            <a:rPr lang="es-ES" dirty="0"/>
            <a:t> </a:t>
          </a:r>
        </a:p>
      </dgm:t>
    </dgm:pt>
    <dgm:pt modelId="{C9934D80-CAE2-4847-8E17-68B07F0FFB90}" type="sibTrans" cxnId="{36808FDC-6534-4C14-8F97-D0CB36F85F26}">
      <dgm:prSet/>
      <dgm:spPr/>
      <dgm:t>
        <a:bodyPr/>
        <a:lstStyle/>
        <a:p>
          <a:pPr algn="ctr"/>
          <a:endParaRPr lang="es-ES"/>
        </a:p>
      </dgm:t>
    </dgm:pt>
    <dgm:pt modelId="{CFD0801A-9E95-443D-A7FE-76F26B834029}" type="parTrans" cxnId="{36808FDC-6534-4C14-8F97-D0CB36F85F26}">
      <dgm:prSet/>
      <dgm:spPr/>
      <dgm:t>
        <a:bodyPr/>
        <a:lstStyle/>
        <a:p>
          <a:pPr algn="ctr"/>
          <a:endParaRPr lang="es-ES"/>
        </a:p>
      </dgm:t>
    </dgm:pt>
    <dgm:pt modelId="{39217BD8-1640-480B-B6B5-CE9C6A12D8E1}" type="asst">
      <dgm:prSet phldrT="[Texto]"/>
      <dgm:spPr/>
      <dgm:t>
        <a:bodyPr/>
        <a:lstStyle/>
        <a:p>
          <a:pPr algn="ctr"/>
          <a:r>
            <a:rPr lang="es-ES" dirty="0" err="1">
              <a:solidFill>
                <a:srgbClr val="000000"/>
              </a:solidFill>
            </a:rPr>
            <a:t>Deposition</a:t>
          </a:r>
          <a:r>
            <a:rPr lang="es-ES" dirty="0"/>
            <a:t> </a:t>
          </a:r>
          <a:r>
            <a:rPr lang="es-ES" dirty="0" err="1">
              <a:solidFill>
                <a:srgbClr val="000000"/>
              </a:solidFill>
            </a:rPr>
            <a:t>to</a:t>
          </a:r>
          <a:r>
            <a:rPr lang="es-ES" dirty="0">
              <a:solidFill>
                <a:srgbClr val="000000"/>
              </a:solidFill>
            </a:rPr>
            <a:t> </a:t>
          </a:r>
          <a:r>
            <a:rPr lang="es-ES" dirty="0" err="1">
              <a:solidFill>
                <a:srgbClr val="000000"/>
              </a:solidFill>
            </a:rPr>
            <a:t>soils</a:t>
          </a:r>
          <a:r>
            <a:rPr lang="es-ES" dirty="0">
              <a:solidFill>
                <a:srgbClr val="000000"/>
              </a:solidFill>
            </a:rPr>
            <a:t> </a:t>
          </a:r>
        </a:p>
      </dgm:t>
    </dgm:pt>
    <dgm:pt modelId="{5D7D0EF4-C09D-4FB9-ADAF-16DFBB67B6BE}" type="parTrans" cxnId="{0141A1A3-30F6-4BE6-8DBA-F6FDBB101F2D}">
      <dgm:prSet/>
      <dgm:spPr/>
      <dgm:t>
        <a:bodyPr/>
        <a:lstStyle/>
        <a:p>
          <a:pPr algn="ctr"/>
          <a:endParaRPr lang="es-ES"/>
        </a:p>
      </dgm:t>
    </dgm:pt>
    <dgm:pt modelId="{11AAC4C7-F937-4CD5-A715-FCCB1BCD8F19}" type="sibTrans" cxnId="{0141A1A3-30F6-4BE6-8DBA-F6FDBB101F2D}">
      <dgm:prSet/>
      <dgm:spPr/>
      <dgm:t>
        <a:bodyPr/>
        <a:lstStyle/>
        <a:p>
          <a:pPr algn="ctr"/>
          <a:endParaRPr lang="es-ES"/>
        </a:p>
      </dgm:t>
    </dgm:pt>
    <dgm:pt modelId="{A1E281D2-81F5-4485-A41F-FE0ACD05D556}" type="asst">
      <dgm:prSet phldrT="[Texto]"/>
      <dgm:spPr/>
      <dgm:t>
        <a:bodyPr/>
        <a:lstStyle/>
        <a:p>
          <a:pPr algn="ctr"/>
          <a:r>
            <a:rPr lang="es-ES"/>
            <a:t>Deposition to soils </a:t>
          </a:r>
        </a:p>
      </dgm:t>
    </dgm:pt>
    <dgm:pt modelId="{65407B11-DAEF-4460-8545-738CE346D4BB}" type="sibTrans" cxnId="{562C25B5-C8F9-4622-8290-71EF71CACC33}">
      <dgm:prSet/>
      <dgm:spPr/>
      <dgm:t>
        <a:bodyPr/>
        <a:lstStyle/>
        <a:p>
          <a:pPr algn="ctr"/>
          <a:endParaRPr lang="es-ES"/>
        </a:p>
      </dgm:t>
    </dgm:pt>
    <dgm:pt modelId="{86D911CC-7050-4A95-80DC-D512585AC6B0}" type="parTrans" cxnId="{562C25B5-C8F9-4622-8290-71EF71CACC33}">
      <dgm:prSet/>
      <dgm:spPr/>
      <dgm:t>
        <a:bodyPr/>
        <a:lstStyle/>
        <a:p>
          <a:pPr algn="ctr"/>
          <a:endParaRPr lang="es-ES"/>
        </a:p>
      </dgm:t>
    </dgm:pt>
    <dgm:pt modelId="{6C91F59F-5824-48F5-BE17-80A79F66CDCC}" type="pres">
      <dgm:prSet presAssocID="{9E450A05-3E82-4468-8CB3-54988CBAB13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E25AAE2-2854-489C-8AC9-581D22EAE71B}" type="pres">
      <dgm:prSet presAssocID="{EE98D1EE-2385-487C-82C4-4F350E799D56}" presName="hierRoot1" presStyleCnt="0">
        <dgm:presLayoutVars>
          <dgm:hierBranch val="init"/>
        </dgm:presLayoutVars>
      </dgm:prSet>
      <dgm:spPr/>
    </dgm:pt>
    <dgm:pt modelId="{DFED3839-ACB6-45BA-8F2C-7F6112153ABA}" type="pres">
      <dgm:prSet presAssocID="{EE98D1EE-2385-487C-82C4-4F350E799D56}" presName="rootComposite1" presStyleCnt="0"/>
      <dgm:spPr/>
    </dgm:pt>
    <dgm:pt modelId="{B97A5E0B-4C54-4284-9EA3-547950027352}" type="pres">
      <dgm:prSet presAssocID="{EE98D1EE-2385-487C-82C4-4F350E799D56}" presName="rootText1" presStyleLbl="node0" presStyleIdx="0" presStyleCnt="1" custLinFactX="45366" custLinFactNeighborX="100000" custLinFactNeighborY="-249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F44839-6BCF-4F1E-8BA6-E50B3BD0D5A2}" type="pres">
      <dgm:prSet presAssocID="{EE98D1EE-2385-487C-82C4-4F350E799D56}" presName="rootConnector1" presStyleLbl="asst0" presStyleIdx="0" presStyleCnt="7"/>
      <dgm:spPr/>
      <dgm:t>
        <a:bodyPr/>
        <a:lstStyle/>
        <a:p>
          <a:endParaRPr lang="en-US"/>
        </a:p>
      </dgm:t>
    </dgm:pt>
    <dgm:pt modelId="{E2FDCF7B-83FB-4961-B7D9-9A20125BE3D7}" type="pres">
      <dgm:prSet presAssocID="{EE98D1EE-2385-487C-82C4-4F350E799D56}" presName="hierChild2" presStyleCnt="0"/>
      <dgm:spPr/>
    </dgm:pt>
    <dgm:pt modelId="{85AF5C9C-169F-49DA-B6E2-91E58AD3D265}" type="pres">
      <dgm:prSet presAssocID="{EE98D1EE-2385-487C-82C4-4F350E799D56}" presName="hierChild3" presStyleCnt="0"/>
      <dgm:spPr/>
    </dgm:pt>
    <dgm:pt modelId="{4E8A34EF-1841-4104-9940-91DFD2A81863}" type="pres">
      <dgm:prSet presAssocID="{CFD0801A-9E95-443D-A7FE-76F26B834029}" presName="Name111" presStyleLbl="parChTrans1D2" presStyleIdx="0" presStyleCnt="2"/>
      <dgm:spPr/>
      <dgm:t>
        <a:bodyPr/>
        <a:lstStyle/>
        <a:p>
          <a:endParaRPr lang="en-US"/>
        </a:p>
      </dgm:t>
    </dgm:pt>
    <dgm:pt modelId="{E87E6F04-A068-4764-B7B6-79970639AB31}" type="pres">
      <dgm:prSet presAssocID="{811AB47D-B98C-4BD9-BA5B-C9451F4C254B}" presName="hierRoot3" presStyleCnt="0">
        <dgm:presLayoutVars>
          <dgm:hierBranch val="init"/>
        </dgm:presLayoutVars>
      </dgm:prSet>
      <dgm:spPr/>
    </dgm:pt>
    <dgm:pt modelId="{F14C1D2C-8A67-45BB-9255-3B2352762E25}" type="pres">
      <dgm:prSet presAssocID="{811AB47D-B98C-4BD9-BA5B-C9451F4C254B}" presName="rootComposite3" presStyleCnt="0"/>
      <dgm:spPr/>
    </dgm:pt>
    <dgm:pt modelId="{7F104E84-6222-464D-BE47-0A6B3A58105F}" type="pres">
      <dgm:prSet presAssocID="{811AB47D-B98C-4BD9-BA5B-C9451F4C254B}" presName="rootText3" presStyleLbl="asst0" presStyleIdx="0" presStyleCnt="7" custLinFactX="25575" custLinFactNeighborX="100000" custLinFactNeighborY="187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2C59B9F-C962-4440-B98C-CE2A7C322B3F}" type="pres">
      <dgm:prSet presAssocID="{811AB47D-B98C-4BD9-BA5B-C9451F4C254B}" presName="rootConnector3" presStyleLbl="asst0" presStyleIdx="0" presStyleCnt="7"/>
      <dgm:spPr/>
      <dgm:t>
        <a:bodyPr/>
        <a:lstStyle/>
        <a:p>
          <a:endParaRPr lang="en-US"/>
        </a:p>
      </dgm:t>
    </dgm:pt>
    <dgm:pt modelId="{29CF5313-9782-4A66-85B1-0B2EAF5981F8}" type="pres">
      <dgm:prSet presAssocID="{811AB47D-B98C-4BD9-BA5B-C9451F4C254B}" presName="hierChild6" presStyleCnt="0"/>
      <dgm:spPr/>
    </dgm:pt>
    <dgm:pt modelId="{3A81EBB1-352E-4992-8898-F4BB12DA6DBB}" type="pres">
      <dgm:prSet presAssocID="{811AB47D-B98C-4BD9-BA5B-C9451F4C254B}" presName="hierChild7" presStyleCnt="0"/>
      <dgm:spPr/>
    </dgm:pt>
    <dgm:pt modelId="{F8FDAB1B-48C9-4E47-B9CF-7C7E1B522C90}" type="pres">
      <dgm:prSet presAssocID="{86D911CC-7050-4A95-80DC-D512585AC6B0}" presName="Name111" presStyleLbl="parChTrans1D3" presStyleIdx="0" presStyleCnt="2"/>
      <dgm:spPr/>
      <dgm:t>
        <a:bodyPr/>
        <a:lstStyle/>
        <a:p>
          <a:endParaRPr lang="en-US"/>
        </a:p>
      </dgm:t>
    </dgm:pt>
    <dgm:pt modelId="{3D725308-8CFE-474F-8D9B-E6579FBDF29E}" type="pres">
      <dgm:prSet presAssocID="{A1E281D2-81F5-4485-A41F-FE0ACD05D556}" presName="hierRoot3" presStyleCnt="0">
        <dgm:presLayoutVars>
          <dgm:hierBranch val="init"/>
        </dgm:presLayoutVars>
      </dgm:prSet>
      <dgm:spPr/>
    </dgm:pt>
    <dgm:pt modelId="{31AF89AE-A26D-4C8D-8362-81E1F75EE28D}" type="pres">
      <dgm:prSet presAssocID="{A1E281D2-81F5-4485-A41F-FE0ACD05D556}" presName="rootComposite3" presStyleCnt="0"/>
      <dgm:spPr/>
    </dgm:pt>
    <dgm:pt modelId="{D6BFC806-0686-4C84-8EBC-0C99EDCAB225}" type="pres">
      <dgm:prSet presAssocID="{A1E281D2-81F5-4485-A41F-FE0ACD05D556}" presName="rootText3" presStyleLbl="asst0" presStyleIdx="1" presStyleCnt="7" custLinFactX="100000" custLinFactNeighborX="172737" custLinFactNeighborY="546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857D39-815C-4E1D-B9CE-15D9D21D896E}" type="pres">
      <dgm:prSet presAssocID="{A1E281D2-81F5-4485-A41F-FE0ACD05D556}" presName="rootConnector3" presStyleLbl="asst0" presStyleIdx="1" presStyleCnt="7"/>
      <dgm:spPr/>
      <dgm:t>
        <a:bodyPr/>
        <a:lstStyle/>
        <a:p>
          <a:endParaRPr lang="en-US"/>
        </a:p>
      </dgm:t>
    </dgm:pt>
    <dgm:pt modelId="{1B3C475E-8B6D-4F66-9708-4E44C04B540A}" type="pres">
      <dgm:prSet presAssocID="{A1E281D2-81F5-4485-A41F-FE0ACD05D556}" presName="hierChild6" presStyleCnt="0"/>
      <dgm:spPr/>
    </dgm:pt>
    <dgm:pt modelId="{36478B5B-219E-4B10-B26D-B7BC34FDB626}" type="pres">
      <dgm:prSet presAssocID="{A1E281D2-81F5-4485-A41F-FE0ACD05D556}" presName="hierChild7" presStyleCnt="0"/>
      <dgm:spPr/>
    </dgm:pt>
    <dgm:pt modelId="{8D8C1089-1F1B-4702-9F80-B7C03827E8F5}" type="pres">
      <dgm:prSet presAssocID="{5A4F36A6-2BCD-4CB5-8E8E-9AB1D498BF52}" presName="Name111" presStyleLbl="parChTrans1D2" presStyleIdx="1" presStyleCnt="2"/>
      <dgm:spPr/>
      <dgm:t>
        <a:bodyPr/>
        <a:lstStyle/>
        <a:p>
          <a:endParaRPr lang="en-US"/>
        </a:p>
      </dgm:t>
    </dgm:pt>
    <dgm:pt modelId="{8AF92862-1480-45FA-B122-E81DD4B21433}" type="pres">
      <dgm:prSet presAssocID="{53AE6E4C-567C-4CA1-99D9-A2DD6611F5F2}" presName="hierRoot3" presStyleCnt="0">
        <dgm:presLayoutVars>
          <dgm:hierBranch val="init"/>
        </dgm:presLayoutVars>
      </dgm:prSet>
      <dgm:spPr/>
    </dgm:pt>
    <dgm:pt modelId="{990CF1CA-41D8-4C34-9367-3F7B563B5FFE}" type="pres">
      <dgm:prSet presAssocID="{53AE6E4C-567C-4CA1-99D9-A2DD6611F5F2}" presName="rootComposite3" presStyleCnt="0"/>
      <dgm:spPr/>
    </dgm:pt>
    <dgm:pt modelId="{257BD2CA-E0A5-407C-9CA0-11FBAAC2C710}" type="pres">
      <dgm:prSet presAssocID="{53AE6E4C-567C-4CA1-99D9-A2DD6611F5F2}" presName="rootText3" presStyleLbl="asst0" presStyleIdx="2" presStyleCnt="7" custLinFactNeighborX="-81968" custLinFactNeighborY="37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3EBC54-76C5-4C4E-9F51-2BA67AD34CE3}" type="pres">
      <dgm:prSet presAssocID="{53AE6E4C-567C-4CA1-99D9-A2DD6611F5F2}" presName="rootConnector3" presStyleLbl="asst0" presStyleIdx="2" presStyleCnt="7"/>
      <dgm:spPr/>
      <dgm:t>
        <a:bodyPr/>
        <a:lstStyle/>
        <a:p>
          <a:endParaRPr lang="en-US"/>
        </a:p>
      </dgm:t>
    </dgm:pt>
    <dgm:pt modelId="{53E2B5E4-9511-456A-976D-02AB8C8AE6D9}" type="pres">
      <dgm:prSet presAssocID="{53AE6E4C-567C-4CA1-99D9-A2DD6611F5F2}" presName="hierChild6" presStyleCnt="0"/>
      <dgm:spPr/>
    </dgm:pt>
    <dgm:pt modelId="{250A4E01-9014-45D7-8F1C-3AA8EB2A0140}" type="pres">
      <dgm:prSet presAssocID="{53AE6E4C-567C-4CA1-99D9-A2DD6611F5F2}" presName="hierChild7" presStyleCnt="0"/>
      <dgm:spPr/>
    </dgm:pt>
    <dgm:pt modelId="{60E0D01D-002D-48C1-B951-BAB6C68BD770}" type="pres">
      <dgm:prSet presAssocID="{5D7D0EF4-C09D-4FB9-ADAF-16DFBB67B6BE}" presName="Name111" presStyleLbl="parChTrans1D3" presStyleIdx="1" presStyleCnt="2"/>
      <dgm:spPr/>
      <dgm:t>
        <a:bodyPr/>
        <a:lstStyle/>
        <a:p>
          <a:endParaRPr lang="en-US"/>
        </a:p>
      </dgm:t>
    </dgm:pt>
    <dgm:pt modelId="{CE08BFCE-8C3F-4532-B3E8-CDE938209ED9}" type="pres">
      <dgm:prSet presAssocID="{39217BD8-1640-480B-B6B5-CE9C6A12D8E1}" presName="hierRoot3" presStyleCnt="0">
        <dgm:presLayoutVars>
          <dgm:hierBranch val="init"/>
        </dgm:presLayoutVars>
      </dgm:prSet>
      <dgm:spPr/>
    </dgm:pt>
    <dgm:pt modelId="{D8C3DACE-E0A4-4483-BB64-6147128DA498}" type="pres">
      <dgm:prSet presAssocID="{39217BD8-1640-480B-B6B5-CE9C6A12D8E1}" presName="rootComposite3" presStyleCnt="0"/>
      <dgm:spPr/>
    </dgm:pt>
    <dgm:pt modelId="{EE1134B6-B06B-424E-88B3-B3E69B2C8B77}" type="pres">
      <dgm:prSet presAssocID="{39217BD8-1640-480B-B6B5-CE9C6A12D8E1}" presName="rootText3" presStyleLbl="asst0" presStyleIdx="3" presStyleCnt="7" custLinFactNeighborX="31029" custLinFactNeighborY="508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009FCCD-02FA-4771-A351-2C14885A77DF}" type="pres">
      <dgm:prSet presAssocID="{39217BD8-1640-480B-B6B5-CE9C6A12D8E1}" presName="rootConnector3" presStyleLbl="asst0" presStyleIdx="3" presStyleCnt="7"/>
      <dgm:spPr/>
      <dgm:t>
        <a:bodyPr/>
        <a:lstStyle/>
        <a:p>
          <a:endParaRPr lang="en-US"/>
        </a:p>
      </dgm:t>
    </dgm:pt>
    <dgm:pt modelId="{2049ED07-D1D5-443C-92A7-C116DDB201CF}" type="pres">
      <dgm:prSet presAssocID="{39217BD8-1640-480B-B6B5-CE9C6A12D8E1}" presName="hierChild6" presStyleCnt="0"/>
      <dgm:spPr/>
    </dgm:pt>
    <dgm:pt modelId="{307E70C0-EAF7-454E-B646-C79AD6CCAA7B}" type="pres">
      <dgm:prSet presAssocID="{39217BD8-1640-480B-B6B5-CE9C6A12D8E1}" presName="hierChild7" presStyleCnt="0"/>
      <dgm:spPr/>
    </dgm:pt>
    <dgm:pt modelId="{495A574C-928F-49A1-9205-2A8B30909E5B}" type="pres">
      <dgm:prSet presAssocID="{BBC64C36-5891-4D4F-BE22-4EB16488E2DF}" presName="Name111" presStyleLbl="parChTrans1D4" presStyleIdx="0" presStyleCnt="3"/>
      <dgm:spPr/>
      <dgm:t>
        <a:bodyPr/>
        <a:lstStyle/>
        <a:p>
          <a:endParaRPr lang="en-US"/>
        </a:p>
      </dgm:t>
    </dgm:pt>
    <dgm:pt modelId="{B02A7C56-A0C8-446A-99D8-A08302D52A03}" type="pres">
      <dgm:prSet presAssocID="{591757DE-1214-4D5A-9706-83DCAFEB050D}" presName="hierRoot3" presStyleCnt="0">
        <dgm:presLayoutVars>
          <dgm:hierBranch val="init"/>
        </dgm:presLayoutVars>
      </dgm:prSet>
      <dgm:spPr/>
    </dgm:pt>
    <dgm:pt modelId="{4C2336B7-E4A4-442E-8625-F548F9DEA5C3}" type="pres">
      <dgm:prSet presAssocID="{591757DE-1214-4D5A-9706-83DCAFEB050D}" presName="rootComposite3" presStyleCnt="0"/>
      <dgm:spPr/>
    </dgm:pt>
    <dgm:pt modelId="{114D4FD3-D6AD-455E-A8A7-C31C4935A03F}" type="pres">
      <dgm:prSet presAssocID="{591757DE-1214-4D5A-9706-83DCAFEB050D}" presName="rootText3" presStyleLbl="asst0" presStyleIdx="4" presStyleCnt="7" custLinFactY="2977" custLinFactNeighborX="10855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D2B7620-57B7-4234-8FEC-2F139D3B5195}" type="pres">
      <dgm:prSet presAssocID="{591757DE-1214-4D5A-9706-83DCAFEB050D}" presName="rootConnector3" presStyleLbl="asst0" presStyleIdx="4" presStyleCnt="7"/>
      <dgm:spPr/>
      <dgm:t>
        <a:bodyPr/>
        <a:lstStyle/>
        <a:p>
          <a:endParaRPr lang="en-US"/>
        </a:p>
      </dgm:t>
    </dgm:pt>
    <dgm:pt modelId="{8BA64BBC-B52C-479C-808D-7A4EE04A3D18}" type="pres">
      <dgm:prSet presAssocID="{591757DE-1214-4D5A-9706-83DCAFEB050D}" presName="hierChild6" presStyleCnt="0"/>
      <dgm:spPr/>
    </dgm:pt>
    <dgm:pt modelId="{2CEB10F4-691A-4A5C-B431-7A4CC62C979B}" type="pres">
      <dgm:prSet presAssocID="{591757DE-1214-4D5A-9706-83DCAFEB050D}" presName="hierChild7" presStyleCnt="0"/>
      <dgm:spPr/>
    </dgm:pt>
    <dgm:pt modelId="{79766A34-C9F2-4C72-8B4C-C683FFB765A5}" type="pres">
      <dgm:prSet presAssocID="{504E9AB6-0BC2-443B-B08D-DCF9972D97F1}" presName="Name111" presStyleLbl="parChTrans1D4" presStyleIdx="1" presStyleCnt="3"/>
      <dgm:spPr/>
      <dgm:t>
        <a:bodyPr/>
        <a:lstStyle/>
        <a:p>
          <a:endParaRPr lang="en-US"/>
        </a:p>
      </dgm:t>
    </dgm:pt>
    <dgm:pt modelId="{1E72745A-2D53-4A59-9BB4-781FB05F9F3D}" type="pres">
      <dgm:prSet presAssocID="{C81486ED-7B1C-4645-B63B-CF033A1D9B84}" presName="hierRoot3" presStyleCnt="0">
        <dgm:presLayoutVars>
          <dgm:hierBranch val="init"/>
        </dgm:presLayoutVars>
      </dgm:prSet>
      <dgm:spPr/>
    </dgm:pt>
    <dgm:pt modelId="{00A43045-3A1A-4043-BD2E-22AF95CCA1E9}" type="pres">
      <dgm:prSet presAssocID="{C81486ED-7B1C-4645-B63B-CF033A1D9B84}" presName="rootComposite3" presStyleCnt="0"/>
      <dgm:spPr/>
    </dgm:pt>
    <dgm:pt modelId="{3D75F136-93C9-4E73-8206-DF514F386E9C}" type="pres">
      <dgm:prSet presAssocID="{C81486ED-7B1C-4645-B63B-CF033A1D9B84}" presName="rootText3" presStyleLbl="asst0" presStyleIdx="5" presStyleCnt="7" custLinFactNeighborX="-21458" custLinFactNeighborY="981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A5A9929-8984-4764-9D79-EE045C019B40}" type="pres">
      <dgm:prSet presAssocID="{C81486ED-7B1C-4645-B63B-CF033A1D9B84}" presName="rootConnector3" presStyleLbl="asst0" presStyleIdx="5" presStyleCnt="7"/>
      <dgm:spPr/>
      <dgm:t>
        <a:bodyPr/>
        <a:lstStyle/>
        <a:p>
          <a:endParaRPr lang="en-US"/>
        </a:p>
      </dgm:t>
    </dgm:pt>
    <dgm:pt modelId="{9916B52B-1437-4ED1-9629-D05AE8BF0B8C}" type="pres">
      <dgm:prSet presAssocID="{C81486ED-7B1C-4645-B63B-CF033A1D9B84}" presName="hierChild6" presStyleCnt="0"/>
      <dgm:spPr/>
    </dgm:pt>
    <dgm:pt modelId="{684841A7-A28F-41C6-8E19-D366754272FD}" type="pres">
      <dgm:prSet presAssocID="{C81486ED-7B1C-4645-B63B-CF033A1D9B84}" presName="hierChild7" presStyleCnt="0"/>
      <dgm:spPr/>
    </dgm:pt>
    <dgm:pt modelId="{4655A7D5-3A2C-4262-BBDC-D49BEAAF058A}" type="pres">
      <dgm:prSet presAssocID="{13064065-0B69-4D5E-A8C9-A60A87DE44FC}" presName="Name111" presStyleLbl="parChTrans1D4" presStyleIdx="2" presStyleCnt="3"/>
      <dgm:spPr/>
      <dgm:t>
        <a:bodyPr/>
        <a:lstStyle/>
        <a:p>
          <a:endParaRPr lang="en-US"/>
        </a:p>
      </dgm:t>
    </dgm:pt>
    <dgm:pt modelId="{02B18222-DDFC-4A92-AC05-BBE5918F0B94}" type="pres">
      <dgm:prSet presAssocID="{F56C151A-4556-4C77-BF79-95EE33D4DB7F}" presName="hierRoot3" presStyleCnt="0">
        <dgm:presLayoutVars>
          <dgm:hierBranch val="init"/>
        </dgm:presLayoutVars>
      </dgm:prSet>
      <dgm:spPr/>
    </dgm:pt>
    <dgm:pt modelId="{B14CD8D9-472D-4807-9C2F-2B79B9A4DEFD}" type="pres">
      <dgm:prSet presAssocID="{F56C151A-4556-4C77-BF79-95EE33D4DB7F}" presName="rootComposite3" presStyleCnt="0"/>
      <dgm:spPr/>
    </dgm:pt>
    <dgm:pt modelId="{E18C7557-4EEC-48D6-B8C3-A2DC2B6D751A}" type="pres">
      <dgm:prSet presAssocID="{F56C151A-4556-4C77-BF79-95EE33D4DB7F}" presName="rootText3" presStyleLbl="asst0" presStyleIdx="6" presStyleCnt="7" custScaleX="112871" custScaleY="83597" custLinFactY="33398" custLinFactNeighborX="5026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B0AE9AF-9465-4258-A37E-4850CB2DCAEF}" type="pres">
      <dgm:prSet presAssocID="{F56C151A-4556-4C77-BF79-95EE33D4DB7F}" presName="rootConnector3" presStyleLbl="asst0" presStyleIdx="6" presStyleCnt="7"/>
      <dgm:spPr/>
      <dgm:t>
        <a:bodyPr/>
        <a:lstStyle/>
        <a:p>
          <a:endParaRPr lang="en-US"/>
        </a:p>
      </dgm:t>
    </dgm:pt>
    <dgm:pt modelId="{0B0ABB76-E871-46BF-A25E-3BFB564AD1A8}" type="pres">
      <dgm:prSet presAssocID="{F56C151A-4556-4C77-BF79-95EE33D4DB7F}" presName="hierChild6" presStyleCnt="0"/>
      <dgm:spPr/>
    </dgm:pt>
    <dgm:pt modelId="{363BC6A9-B74B-4DF8-BF39-B0C6E583344F}" type="pres">
      <dgm:prSet presAssocID="{F56C151A-4556-4C77-BF79-95EE33D4DB7F}" presName="hierChild7" presStyleCnt="0"/>
      <dgm:spPr/>
    </dgm:pt>
  </dgm:ptLst>
  <dgm:cxnLst>
    <dgm:cxn modelId="{4405CFDF-9389-0C47-B1B2-452BE9D1F88F}" type="presOf" srcId="{EE98D1EE-2385-487C-82C4-4F350E799D56}" destId="{68F44839-6BCF-4F1E-8BA6-E50B3BD0D5A2}" srcOrd="1" destOrd="0" presId="urn:microsoft.com/office/officeart/2005/8/layout/orgChart1"/>
    <dgm:cxn modelId="{F6E15034-2CDA-7543-AA7F-BA4C76DACA28}" type="presOf" srcId="{39217BD8-1640-480B-B6B5-CE9C6A12D8E1}" destId="{D009FCCD-02FA-4771-A351-2C14885A77DF}" srcOrd="1" destOrd="0" presId="urn:microsoft.com/office/officeart/2005/8/layout/orgChart1"/>
    <dgm:cxn modelId="{90CAA249-7BF0-3A4C-AEDD-C1E192B91021}" type="presOf" srcId="{811AB47D-B98C-4BD9-BA5B-C9451F4C254B}" destId="{12C59B9F-C962-4440-B98C-CE2A7C322B3F}" srcOrd="1" destOrd="0" presId="urn:microsoft.com/office/officeart/2005/8/layout/orgChart1"/>
    <dgm:cxn modelId="{562C25B5-C8F9-4622-8290-71EF71CACC33}" srcId="{811AB47D-B98C-4BD9-BA5B-C9451F4C254B}" destId="{A1E281D2-81F5-4485-A41F-FE0ACD05D556}" srcOrd="0" destOrd="0" parTransId="{86D911CC-7050-4A95-80DC-D512585AC6B0}" sibTransId="{65407B11-DAEF-4460-8545-738CE346D4BB}"/>
    <dgm:cxn modelId="{2EE5085B-8C78-A24A-94D6-BDFCA1C1CC6C}" type="presOf" srcId="{39217BD8-1640-480B-B6B5-CE9C6A12D8E1}" destId="{EE1134B6-B06B-424E-88B3-B3E69B2C8B77}" srcOrd="0" destOrd="0" presId="urn:microsoft.com/office/officeart/2005/8/layout/orgChart1"/>
    <dgm:cxn modelId="{3236210A-E4B4-DD4E-8AC4-451F9C983757}" type="presOf" srcId="{53AE6E4C-567C-4CA1-99D9-A2DD6611F5F2}" destId="{257BD2CA-E0A5-407C-9CA0-11FBAAC2C710}" srcOrd="0" destOrd="0" presId="urn:microsoft.com/office/officeart/2005/8/layout/orgChart1"/>
    <dgm:cxn modelId="{F91DBD1A-66F4-AA4D-9765-A788A16DA599}" type="presOf" srcId="{504E9AB6-0BC2-443B-B08D-DCF9972D97F1}" destId="{79766A34-C9F2-4C72-8B4C-C683FFB765A5}" srcOrd="0" destOrd="0" presId="urn:microsoft.com/office/officeart/2005/8/layout/orgChart1"/>
    <dgm:cxn modelId="{0141A1A3-30F6-4BE6-8DBA-F6FDBB101F2D}" srcId="{53AE6E4C-567C-4CA1-99D9-A2DD6611F5F2}" destId="{39217BD8-1640-480B-B6B5-CE9C6A12D8E1}" srcOrd="0" destOrd="0" parTransId="{5D7D0EF4-C09D-4FB9-ADAF-16DFBB67B6BE}" sibTransId="{11AAC4C7-F937-4CD5-A715-FCCB1BCD8F19}"/>
    <dgm:cxn modelId="{971228C3-0A36-7240-8AB3-1293D943433D}" type="presOf" srcId="{F56C151A-4556-4C77-BF79-95EE33D4DB7F}" destId="{E18C7557-4EEC-48D6-B8C3-A2DC2B6D751A}" srcOrd="0" destOrd="0" presId="urn:microsoft.com/office/officeart/2005/8/layout/orgChart1"/>
    <dgm:cxn modelId="{07B471FB-5DC5-E745-80E8-6CFA87CF7B2F}" type="presOf" srcId="{86D911CC-7050-4A95-80DC-D512585AC6B0}" destId="{F8FDAB1B-48C9-4E47-B9CF-7C7E1B522C90}" srcOrd="0" destOrd="0" presId="urn:microsoft.com/office/officeart/2005/8/layout/orgChart1"/>
    <dgm:cxn modelId="{28BDE9B6-1A45-734B-8EA0-6A4F75EFEEFE}" type="presOf" srcId="{BBC64C36-5891-4D4F-BE22-4EB16488E2DF}" destId="{495A574C-928F-49A1-9205-2A8B30909E5B}" srcOrd="0" destOrd="0" presId="urn:microsoft.com/office/officeart/2005/8/layout/orgChart1"/>
    <dgm:cxn modelId="{57F3E9B0-9C88-0341-8F54-69082DFDECE2}" type="presOf" srcId="{C81486ED-7B1C-4645-B63B-CF033A1D9B84}" destId="{BA5A9929-8984-4764-9D79-EE045C019B40}" srcOrd="1" destOrd="0" presId="urn:microsoft.com/office/officeart/2005/8/layout/orgChart1"/>
    <dgm:cxn modelId="{0D09A548-B8B9-4F42-8FBA-BC7652ED9972}" type="presOf" srcId="{591757DE-1214-4D5A-9706-83DCAFEB050D}" destId="{114D4FD3-D6AD-455E-A8A7-C31C4935A03F}" srcOrd="0" destOrd="0" presId="urn:microsoft.com/office/officeart/2005/8/layout/orgChart1"/>
    <dgm:cxn modelId="{16428418-4263-1D48-BE4D-6F8DEB081A51}" type="presOf" srcId="{CFD0801A-9E95-443D-A7FE-76F26B834029}" destId="{4E8A34EF-1841-4104-9940-91DFD2A81863}" srcOrd="0" destOrd="0" presId="urn:microsoft.com/office/officeart/2005/8/layout/orgChart1"/>
    <dgm:cxn modelId="{CB475215-83E6-9249-95B4-29126A72236D}" type="presOf" srcId="{53AE6E4C-567C-4CA1-99D9-A2DD6611F5F2}" destId="{7C3EBC54-76C5-4C4E-9F51-2BA67AD34CE3}" srcOrd="1" destOrd="0" presId="urn:microsoft.com/office/officeart/2005/8/layout/orgChart1"/>
    <dgm:cxn modelId="{ED9DA599-D281-436D-B14F-9182AF550CED}" srcId="{39217BD8-1640-480B-B6B5-CE9C6A12D8E1}" destId="{C81486ED-7B1C-4645-B63B-CF033A1D9B84}" srcOrd="1" destOrd="0" parTransId="{504E9AB6-0BC2-443B-B08D-DCF9972D97F1}" sibTransId="{AFD97EE6-0F20-4092-B18B-FE9AF17DD926}"/>
    <dgm:cxn modelId="{0C7FC800-50DF-B94E-A951-06D3A59114D7}" type="presOf" srcId="{5A4F36A6-2BCD-4CB5-8E8E-9AB1D498BF52}" destId="{8D8C1089-1F1B-4702-9F80-B7C03827E8F5}" srcOrd="0" destOrd="0" presId="urn:microsoft.com/office/officeart/2005/8/layout/orgChart1"/>
    <dgm:cxn modelId="{3453983F-6CE1-0341-AFCA-528929AB714D}" type="presOf" srcId="{5D7D0EF4-C09D-4FB9-ADAF-16DFBB67B6BE}" destId="{60E0D01D-002D-48C1-B951-BAB6C68BD770}" srcOrd="0" destOrd="0" presId="urn:microsoft.com/office/officeart/2005/8/layout/orgChart1"/>
    <dgm:cxn modelId="{D1E2F8DE-32F1-468A-9F42-CD8E35765306}" srcId="{9E450A05-3E82-4468-8CB3-54988CBAB139}" destId="{EE98D1EE-2385-487C-82C4-4F350E799D56}" srcOrd="0" destOrd="0" parTransId="{A118D807-1723-428B-A762-17541F8149AA}" sibTransId="{8F82F560-FC3F-495C-9C47-28D619B0951A}"/>
    <dgm:cxn modelId="{BF6D2E51-6907-44E9-8550-DADA179AE65F}" srcId="{EE98D1EE-2385-487C-82C4-4F350E799D56}" destId="{53AE6E4C-567C-4CA1-99D9-A2DD6611F5F2}" srcOrd="1" destOrd="0" parTransId="{5A4F36A6-2BCD-4CB5-8E8E-9AB1D498BF52}" sibTransId="{B0B431FE-C4EF-4D75-847A-844A59E6B27D}"/>
    <dgm:cxn modelId="{A3CA0AC7-1529-4FD5-8EE9-58090B5ED293}" srcId="{39217BD8-1640-480B-B6B5-CE9C6A12D8E1}" destId="{591757DE-1214-4D5A-9706-83DCAFEB050D}" srcOrd="0" destOrd="0" parTransId="{BBC64C36-5891-4D4F-BE22-4EB16488E2DF}" sibTransId="{42743E76-5619-42F0-97FF-A859A1895236}"/>
    <dgm:cxn modelId="{CD54D079-E929-0640-9F23-D24F1068B9B6}" type="presOf" srcId="{C81486ED-7B1C-4645-B63B-CF033A1D9B84}" destId="{3D75F136-93C9-4E73-8206-DF514F386E9C}" srcOrd="0" destOrd="0" presId="urn:microsoft.com/office/officeart/2005/8/layout/orgChart1"/>
    <dgm:cxn modelId="{3D1BCEBD-7589-D74A-85D6-79C988C3D135}" type="presOf" srcId="{F56C151A-4556-4C77-BF79-95EE33D4DB7F}" destId="{FB0AE9AF-9465-4258-A37E-4850CB2DCAEF}" srcOrd="1" destOrd="0" presId="urn:microsoft.com/office/officeart/2005/8/layout/orgChart1"/>
    <dgm:cxn modelId="{36808FDC-6534-4C14-8F97-D0CB36F85F26}" srcId="{EE98D1EE-2385-487C-82C4-4F350E799D56}" destId="{811AB47D-B98C-4BD9-BA5B-C9451F4C254B}" srcOrd="0" destOrd="0" parTransId="{CFD0801A-9E95-443D-A7FE-76F26B834029}" sibTransId="{C9934D80-CAE2-4847-8E17-68B07F0FFB90}"/>
    <dgm:cxn modelId="{A6C1465C-D36D-C342-875D-FF37B31348F5}" type="presOf" srcId="{591757DE-1214-4D5A-9706-83DCAFEB050D}" destId="{1D2B7620-57B7-4234-8FEC-2F139D3B5195}" srcOrd="1" destOrd="0" presId="urn:microsoft.com/office/officeart/2005/8/layout/orgChart1"/>
    <dgm:cxn modelId="{FDC7D777-E000-2443-B40A-ACE1CE8030E2}" type="presOf" srcId="{13064065-0B69-4D5E-A8C9-A60A87DE44FC}" destId="{4655A7D5-3A2C-4262-BBDC-D49BEAAF058A}" srcOrd="0" destOrd="0" presId="urn:microsoft.com/office/officeart/2005/8/layout/orgChart1"/>
    <dgm:cxn modelId="{EB7A8456-A5CA-3047-A105-BFDA48CB5727}" type="presOf" srcId="{EE98D1EE-2385-487C-82C4-4F350E799D56}" destId="{B97A5E0B-4C54-4284-9EA3-547950027352}" srcOrd="0" destOrd="0" presId="urn:microsoft.com/office/officeart/2005/8/layout/orgChart1"/>
    <dgm:cxn modelId="{2DD69E4E-A8A2-464A-AD1E-C2A4587FBE4F}" srcId="{C81486ED-7B1C-4645-B63B-CF033A1D9B84}" destId="{F56C151A-4556-4C77-BF79-95EE33D4DB7F}" srcOrd="0" destOrd="0" parTransId="{13064065-0B69-4D5E-A8C9-A60A87DE44FC}" sibTransId="{41CCFE01-2C35-4BB3-9C0A-E5BFD5FCA80D}"/>
    <dgm:cxn modelId="{CF8F5CA0-DC8B-274C-9F6C-40D3B025EFBE}" type="presOf" srcId="{9E450A05-3E82-4468-8CB3-54988CBAB139}" destId="{6C91F59F-5824-48F5-BE17-80A79F66CDCC}" srcOrd="0" destOrd="0" presId="urn:microsoft.com/office/officeart/2005/8/layout/orgChart1"/>
    <dgm:cxn modelId="{8565175A-1B34-5645-90C0-3849E9E654CB}" type="presOf" srcId="{A1E281D2-81F5-4485-A41F-FE0ACD05D556}" destId="{D6BFC806-0686-4C84-8EBC-0C99EDCAB225}" srcOrd="0" destOrd="0" presId="urn:microsoft.com/office/officeart/2005/8/layout/orgChart1"/>
    <dgm:cxn modelId="{79DC707C-C62A-2E45-B792-F2979DE60585}" type="presOf" srcId="{A1E281D2-81F5-4485-A41F-FE0ACD05D556}" destId="{CB857D39-815C-4E1D-B9CE-15D9D21D896E}" srcOrd="1" destOrd="0" presId="urn:microsoft.com/office/officeart/2005/8/layout/orgChart1"/>
    <dgm:cxn modelId="{3C0293BA-7B11-004A-88D5-84C4B3698074}" type="presOf" srcId="{811AB47D-B98C-4BD9-BA5B-C9451F4C254B}" destId="{7F104E84-6222-464D-BE47-0A6B3A58105F}" srcOrd="0" destOrd="0" presId="urn:microsoft.com/office/officeart/2005/8/layout/orgChart1"/>
    <dgm:cxn modelId="{1AF3ECCF-B739-4B49-9345-51ECA7C6D5C5}" type="presParOf" srcId="{6C91F59F-5824-48F5-BE17-80A79F66CDCC}" destId="{5E25AAE2-2854-489C-8AC9-581D22EAE71B}" srcOrd="0" destOrd="0" presId="urn:microsoft.com/office/officeart/2005/8/layout/orgChart1"/>
    <dgm:cxn modelId="{5052088A-C223-B743-B794-9773E42DBD33}" type="presParOf" srcId="{5E25AAE2-2854-489C-8AC9-581D22EAE71B}" destId="{DFED3839-ACB6-45BA-8F2C-7F6112153ABA}" srcOrd="0" destOrd="0" presId="urn:microsoft.com/office/officeart/2005/8/layout/orgChart1"/>
    <dgm:cxn modelId="{8AF0EB27-C9FB-BC4A-B94A-56EB3ECEF54B}" type="presParOf" srcId="{DFED3839-ACB6-45BA-8F2C-7F6112153ABA}" destId="{B97A5E0B-4C54-4284-9EA3-547950027352}" srcOrd="0" destOrd="0" presId="urn:microsoft.com/office/officeart/2005/8/layout/orgChart1"/>
    <dgm:cxn modelId="{06EA4E18-24C0-824E-B39F-646150C5C95B}" type="presParOf" srcId="{DFED3839-ACB6-45BA-8F2C-7F6112153ABA}" destId="{68F44839-6BCF-4F1E-8BA6-E50B3BD0D5A2}" srcOrd="1" destOrd="0" presId="urn:microsoft.com/office/officeart/2005/8/layout/orgChart1"/>
    <dgm:cxn modelId="{6BF2EBC4-31D8-7649-A1E4-E7FEAE594DD9}" type="presParOf" srcId="{5E25AAE2-2854-489C-8AC9-581D22EAE71B}" destId="{E2FDCF7B-83FB-4961-B7D9-9A20125BE3D7}" srcOrd="1" destOrd="0" presId="urn:microsoft.com/office/officeart/2005/8/layout/orgChart1"/>
    <dgm:cxn modelId="{97B83E48-C16E-F847-977D-96D25B73223F}" type="presParOf" srcId="{5E25AAE2-2854-489C-8AC9-581D22EAE71B}" destId="{85AF5C9C-169F-49DA-B6E2-91E58AD3D265}" srcOrd="2" destOrd="0" presId="urn:microsoft.com/office/officeart/2005/8/layout/orgChart1"/>
    <dgm:cxn modelId="{5FDCD786-B05A-6C4A-ADA9-4F421EB292AC}" type="presParOf" srcId="{85AF5C9C-169F-49DA-B6E2-91E58AD3D265}" destId="{4E8A34EF-1841-4104-9940-91DFD2A81863}" srcOrd="0" destOrd="0" presId="urn:microsoft.com/office/officeart/2005/8/layout/orgChart1"/>
    <dgm:cxn modelId="{04DFFEE4-997A-F540-92FD-DB52A6D62256}" type="presParOf" srcId="{85AF5C9C-169F-49DA-B6E2-91E58AD3D265}" destId="{E87E6F04-A068-4764-B7B6-79970639AB31}" srcOrd="1" destOrd="0" presId="urn:microsoft.com/office/officeart/2005/8/layout/orgChart1"/>
    <dgm:cxn modelId="{C72C3303-B929-6D4D-89DD-E3DA28EC8C26}" type="presParOf" srcId="{E87E6F04-A068-4764-B7B6-79970639AB31}" destId="{F14C1D2C-8A67-45BB-9255-3B2352762E25}" srcOrd="0" destOrd="0" presId="urn:microsoft.com/office/officeart/2005/8/layout/orgChart1"/>
    <dgm:cxn modelId="{8A18236A-AFD3-EC49-A152-1A9F7E2A2D23}" type="presParOf" srcId="{F14C1D2C-8A67-45BB-9255-3B2352762E25}" destId="{7F104E84-6222-464D-BE47-0A6B3A58105F}" srcOrd="0" destOrd="0" presId="urn:microsoft.com/office/officeart/2005/8/layout/orgChart1"/>
    <dgm:cxn modelId="{4C075F7F-8A9D-2144-A9F5-FA7A46FE931D}" type="presParOf" srcId="{F14C1D2C-8A67-45BB-9255-3B2352762E25}" destId="{12C59B9F-C962-4440-B98C-CE2A7C322B3F}" srcOrd="1" destOrd="0" presId="urn:microsoft.com/office/officeart/2005/8/layout/orgChart1"/>
    <dgm:cxn modelId="{CA19E569-0197-E146-9A38-FF1DFE60AB7F}" type="presParOf" srcId="{E87E6F04-A068-4764-B7B6-79970639AB31}" destId="{29CF5313-9782-4A66-85B1-0B2EAF5981F8}" srcOrd="1" destOrd="0" presId="urn:microsoft.com/office/officeart/2005/8/layout/orgChart1"/>
    <dgm:cxn modelId="{651B2674-7737-FA44-94FD-1137DE6FD327}" type="presParOf" srcId="{E87E6F04-A068-4764-B7B6-79970639AB31}" destId="{3A81EBB1-352E-4992-8898-F4BB12DA6DBB}" srcOrd="2" destOrd="0" presId="urn:microsoft.com/office/officeart/2005/8/layout/orgChart1"/>
    <dgm:cxn modelId="{CA0DEFA0-0C3B-E946-9FD6-0624BCF0ED6C}" type="presParOf" srcId="{3A81EBB1-352E-4992-8898-F4BB12DA6DBB}" destId="{F8FDAB1B-48C9-4E47-B9CF-7C7E1B522C90}" srcOrd="0" destOrd="0" presId="urn:microsoft.com/office/officeart/2005/8/layout/orgChart1"/>
    <dgm:cxn modelId="{1A9817A8-E435-0241-AF00-E7E70D527C52}" type="presParOf" srcId="{3A81EBB1-352E-4992-8898-F4BB12DA6DBB}" destId="{3D725308-8CFE-474F-8D9B-E6579FBDF29E}" srcOrd="1" destOrd="0" presId="urn:microsoft.com/office/officeart/2005/8/layout/orgChart1"/>
    <dgm:cxn modelId="{7EF80756-F426-A04A-BB2C-7B70A4ACEED8}" type="presParOf" srcId="{3D725308-8CFE-474F-8D9B-E6579FBDF29E}" destId="{31AF89AE-A26D-4C8D-8362-81E1F75EE28D}" srcOrd="0" destOrd="0" presId="urn:microsoft.com/office/officeart/2005/8/layout/orgChart1"/>
    <dgm:cxn modelId="{7CE1628D-7A86-2A4B-8AB2-38C1AD26E84F}" type="presParOf" srcId="{31AF89AE-A26D-4C8D-8362-81E1F75EE28D}" destId="{D6BFC806-0686-4C84-8EBC-0C99EDCAB225}" srcOrd="0" destOrd="0" presId="urn:microsoft.com/office/officeart/2005/8/layout/orgChart1"/>
    <dgm:cxn modelId="{5355501C-4F86-DE4F-BA68-E6B4B18A53BC}" type="presParOf" srcId="{31AF89AE-A26D-4C8D-8362-81E1F75EE28D}" destId="{CB857D39-815C-4E1D-B9CE-15D9D21D896E}" srcOrd="1" destOrd="0" presId="urn:microsoft.com/office/officeart/2005/8/layout/orgChart1"/>
    <dgm:cxn modelId="{F0B84063-0EB2-5B4C-A67D-96C33877F0F4}" type="presParOf" srcId="{3D725308-8CFE-474F-8D9B-E6579FBDF29E}" destId="{1B3C475E-8B6D-4F66-9708-4E44C04B540A}" srcOrd="1" destOrd="0" presId="urn:microsoft.com/office/officeart/2005/8/layout/orgChart1"/>
    <dgm:cxn modelId="{AED34678-CD08-5B46-BC83-A2C5B7C95C82}" type="presParOf" srcId="{3D725308-8CFE-474F-8D9B-E6579FBDF29E}" destId="{36478B5B-219E-4B10-B26D-B7BC34FDB626}" srcOrd="2" destOrd="0" presId="urn:microsoft.com/office/officeart/2005/8/layout/orgChart1"/>
    <dgm:cxn modelId="{A4CDD19A-FB39-4744-96A4-FECF9B7E2E56}" type="presParOf" srcId="{85AF5C9C-169F-49DA-B6E2-91E58AD3D265}" destId="{8D8C1089-1F1B-4702-9F80-B7C03827E8F5}" srcOrd="2" destOrd="0" presId="urn:microsoft.com/office/officeart/2005/8/layout/orgChart1"/>
    <dgm:cxn modelId="{3C85A159-FF5B-C244-A40F-CB16D4847B69}" type="presParOf" srcId="{85AF5C9C-169F-49DA-B6E2-91E58AD3D265}" destId="{8AF92862-1480-45FA-B122-E81DD4B21433}" srcOrd="3" destOrd="0" presId="urn:microsoft.com/office/officeart/2005/8/layout/orgChart1"/>
    <dgm:cxn modelId="{EB691BFF-DD4F-4B47-B55A-221B9C66161F}" type="presParOf" srcId="{8AF92862-1480-45FA-B122-E81DD4B21433}" destId="{990CF1CA-41D8-4C34-9367-3F7B563B5FFE}" srcOrd="0" destOrd="0" presId="urn:microsoft.com/office/officeart/2005/8/layout/orgChart1"/>
    <dgm:cxn modelId="{9955B9AC-8FC3-DF40-B07D-A9B212FEAE6D}" type="presParOf" srcId="{990CF1CA-41D8-4C34-9367-3F7B563B5FFE}" destId="{257BD2CA-E0A5-407C-9CA0-11FBAAC2C710}" srcOrd="0" destOrd="0" presId="urn:microsoft.com/office/officeart/2005/8/layout/orgChart1"/>
    <dgm:cxn modelId="{37E2B330-5DE4-4644-8CD1-72D3270D5EAA}" type="presParOf" srcId="{990CF1CA-41D8-4C34-9367-3F7B563B5FFE}" destId="{7C3EBC54-76C5-4C4E-9F51-2BA67AD34CE3}" srcOrd="1" destOrd="0" presId="urn:microsoft.com/office/officeart/2005/8/layout/orgChart1"/>
    <dgm:cxn modelId="{2396B01A-4200-B04C-B407-5E7AEFA4A82D}" type="presParOf" srcId="{8AF92862-1480-45FA-B122-E81DD4B21433}" destId="{53E2B5E4-9511-456A-976D-02AB8C8AE6D9}" srcOrd="1" destOrd="0" presId="urn:microsoft.com/office/officeart/2005/8/layout/orgChart1"/>
    <dgm:cxn modelId="{54405F0E-E386-0A4C-A4B3-1597D1A7C571}" type="presParOf" srcId="{8AF92862-1480-45FA-B122-E81DD4B21433}" destId="{250A4E01-9014-45D7-8F1C-3AA8EB2A0140}" srcOrd="2" destOrd="0" presId="urn:microsoft.com/office/officeart/2005/8/layout/orgChart1"/>
    <dgm:cxn modelId="{D77C0228-FF9A-5A45-8A3D-943C4495DB32}" type="presParOf" srcId="{250A4E01-9014-45D7-8F1C-3AA8EB2A0140}" destId="{60E0D01D-002D-48C1-B951-BAB6C68BD770}" srcOrd="0" destOrd="0" presId="urn:microsoft.com/office/officeart/2005/8/layout/orgChart1"/>
    <dgm:cxn modelId="{F889D060-BCBB-A14B-8E40-919222B1A3D9}" type="presParOf" srcId="{250A4E01-9014-45D7-8F1C-3AA8EB2A0140}" destId="{CE08BFCE-8C3F-4532-B3E8-CDE938209ED9}" srcOrd="1" destOrd="0" presId="urn:microsoft.com/office/officeart/2005/8/layout/orgChart1"/>
    <dgm:cxn modelId="{748FC1A1-CB30-4D4A-B8EE-CB784A464BDE}" type="presParOf" srcId="{CE08BFCE-8C3F-4532-B3E8-CDE938209ED9}" destId="{D8C3DACE-E0A4-4483-BB64-6147128DA498}" srcOrd="0" destOrd="0" presId="urn:microsoft.com/office/officeart/2005/8/layout/orgChart1"/>
    <dgm:cxn modelId="{6166AE44-C2D8-1C41-88C8-5CD84D2AA61F}" type="presParOf" srcId="{D8C3DACE-E0A4-4483-BB64-6147128DA498}" destId="{EE1134B6-B06B-424E-88B3-B3E69B2C8B77}" srcOrd="0" destOrd="0" presId="urn:microsoft.com/office/officeart/2005/8/layout/orgChart1"/>
    <dgm:cxn modelId="{4DA4E0D5-6613-A44E-8620-1B08C51D6DF3}" type="presParOf" srcId="{D8C3DACE-E0A4-4483-BB64-6147128DA498}" destId="{D009FCCD-02FA-4771-A351-2C14885A77DF}" srcOrd="1" destOrd="0" presId="urn:microsoft.com/office/officeart/2005/8/layout/orgChart1"/>
    <dgm:cxn modelId="{ACED99E6-979A-5942-808F-539DCFBD4403}" type="presParOf" srcId="{CE08BFCE-8C3F-4532-B3E8-CDE938209ED9}" destId="{2049ED07-D1D5-443C-92A7-C116DDB201CF}" srcOrd="1" destOrd="0" presId="urn:microsoft.com/office/officeart/2005/8/layout/orgChart1"/>
    <dgm:cxn modelId="{40513772-32EF-3043-BB22-ED81D44E6C09}" type="presParOf" srcId="{CE08BFCE-8C3F-4532-B3E8-CDE938209ED9}" destId="{307E70C0-EAF7-454E-B646-C79AD6CCAA7B}" srcOrd="2" destOrd="0" presId="urn:microsoft.com/office/officeart/2005/8/layout/orgChart1"/>
    <dgm:cxn modelId="{DFD97724-92D2-8147-B7E4-895BDCA798FB}" type="presParOf" srcId="{307E70C0-EAF7-454E-B646-C79AD6CCAA7B}" destId="{495A574C-928F-49A1-9205-2A8B30909E5B}" srcOrd="0" destOrd="0" presId="urn:microsoft.com/office/officeart/2005/8/layout/orgChart1"/>
    <dgm:cxn modelId="{E0913260-556C-C149-B613-F482420FE11F}" type="presParOf" srcId="{307E70C0-EAF7-454E-B646-C79AD6CCAA7B}" destId="{B02A7C56-A0C8-446A-99D8-A08302D52A03}" srcOrd="1" destOrd="0" presId="urn:microsoft.com/office/officeart/2005/8/layout/orgChart1"/>
    <dgm:cxn modelId="{AB496CB0-436A-9745-9632-2E41AD7F4D8B}" type="presParOf" srcId="{B02A7C56-A0C8-446A-99D8-A08302D52A03}" destId="{4C2336B7-E4A4-442E-8625-F548F9DEA5C3}" srcOrd="0" destOrd="0" presId="urn:microsoft.com/office/officeart/2005/8/layout/orgChart1"/>
    <dgm:cxn modelId="{AEF09308-FC54-3B4E-A4B4-4A85AC861670}" type="presParOf" srcId="{4C2336B7-E4A4-442E-8625-F548F9DEA5C3}" destId="{114D4FD3-D6AD-455E-A8A7-C31C4935A03F}" srcOrd="0" destOrd="0" presId="urn:microsoft.com/office/officeart/2005/8/layout/orgChart1"/>
    <dgm:cxn modelId="{A36ECA43-030A-184C-9F09-491DE1065146}" type="presParOf" srcId="{4C2336B7-E4A4-442E-8625-F548F9DEA5C3}" destId="{1D2B7620-57B7-4234-8FEC-2F139D3B5195}" srcOrd="1" destOrd="0" presId="urn:microsoft.com/office/officeart/2005/8/layout/orgChart1"/>
    <dgm:cxn modelId="{B01D9B09-77F0-4243-8812-D05B133C4141}" type="presParOf" srcId="{B02A7C56-A0C8-446A-99D8-A08302D52A03}" destId="{8BA64BBC-B52C-479C-808D-7A4EE04A3D18}" srcOrd="1" destOrd="0" presId="urn:microsoft.com/office/officeart/2005/8/layout/orgChart1"/>
    <dgm:cxn modelId="{B711F8C5-C815-F74A-A392-EA68AB552DF1}" type="presParOf" srcId="{B02A7C56-A0C8-446A-99D8-A08302D52A03}" destId="{2CEB10F4-691A-4A5C-B431-7A4CC62C979B}" srcOrd="2" destOrd="0" presId="urn:microsoft.com/office/officeart/2005/8/layout/orgChart1"/>
    <dgm:cxn modelId="{E4D46D4B-0767-0E48-A526-69735B96278C}" type="presParOf" srcId="{307E70C0-EAF7-454E-B646-C79AD6CCAA7B}" destId="{79766A34-C9F2-4C72-8B4C-C683FFB765A5}" srcOrd="2" destOrd="0" presId="urn:microsoft.com/office/officeart/2005/8/layout/orgChart1"/>
    <dgm:cxn modelId="{9FDF6051-7A58-1D4E-90C6-824B209CE7AE}" type="presParOf" srcId="{307E70C0-EAF7-454E-B646-C79AD6CCAA7B}" destId="{1E72745A-2D53-4A59-9BB4-781FB05F9F3D}" srcOrd="3" destOrd="0" presId="urn:microsoft.com/office/officeart/2005/8/layout/orgChart1"/>
    <dgm:cxn modelId="{2C94BE6E-5651-0544-884A-2FE740DAB886}" type="presParOf" srcId="{1E72745A-2D53-4A59-9BB4-781FB05F9F3D}" destId="{00A43045-3A1A-4043-BD2E-22AF95CCA1E9}" srcOrd="0" destOrd="0" presId="urn:microsoft.com/office/officeart/2005/8/layout/orgChart1"/>
    <dgm:cxn modelId="{3507BB5B-750E-C64B-A005-651AEE251958}" type="presParOf" srcId="{00A43045-3A1A-4043-BD2E-22AF95CCA1E9}" destId="{3D75F136-93C9-4E73-8206-DF514F386E9C}" srcOrd="0" destOrd="0" presId="urn:microsoft.com/office/officeart/2005/8/layout/orgChart1"/>
    <dgm:cxn modelId="{865CBB99-7FD2-D74E-9731-BA7AEAAD65F5}" type="presParOf" srcId="{00A43045-3A1A-4043-BD2E-22AF95CCA1E9}" destId="{BA5A9929-8984-4764-9D79-EE045C019B40}" srcOrd="1" destOrd="0" presId="urn:microsoft.com/office/officeart/2005/8/layout/orgChart1"/>
    <dgm:cxn modelId="{79384E35-FF20-E047-AA39-BFEC6B78B9C5}" type="presParOf" srcId="{1E72745A-2D53-4A59-9BB4-781FB05F9F3D}" destId="{9916B52B-1437-4ED1-9629-D05AE8BF0B8C}" srcOrd="1" destOrd="0" presId="urn:microsoft.com/office/officeart/2005/8/layout/orgChart1"/>
    <dgm:cxn modelId="{D4912516-EB18-1A4A-8193-D102CE3EA2C4}" type="presParOf" srcId="{1E72745A-2D53-4A59-9BB4-781FB05F9F3D}" destId="{684841A7-A28F-41C6-8E19-D366754272FD}" srcOrd="2" destOrd="0" presId="urn:microsoft.com/office/officeart/2005/8/layout/orgChart1"/>
    <dgm:cxn modelId="{54C61647-3253-A740-B50D-FBEE77B79F29}" type="presParOf" srcId="{684841A7-A28F-41C6-8E19-D366754272FD}" destId="{4655A7D5-3A2C-4262-BBDC-D49BEAAF058A}" srcOrd="0" destOrd="0" presId="urn:microsoft.com/office/officeart/2005/8/layout/orgChart1"/>
    <dgm:cxn modelId="{093776CE-4D6C-934B-BD11-B575CDCF8E04}" type="presParOf" srcId="{684841A7-A28F-41C6-8E19-D366754272FD}" destId="{02B18222-DDFC-4A92-AC05-BBE5918F0B94}" srcOrd="1" destOrd="0" presId="urn:microsoft.com/office/officeart/2005/8/layout/orgChart1"/>
    <dgm:cxn modelId="{D70F935F-5074-574C-9F91-B56E62741B06}" type="presParOf" srcId="{02B18222-DDFC-4A92-AC05-BBE5918F0B94}" destId="{B14CD8D9-472D-4807-9C2F-2B79B9A4DEFD}" srcOrd="0" destOrd="0" presId="urn:microsoft.com/office/officeart/2005/8/layout/orgChart1"/>
    <dgm:cxn modelId="{F8FED252-C697-6849-BAB1-85037DC66947}" type="presParOf" srcId="{B14CD8D9-472D-4807-9C2F-2B79B9A4DEFD}" destId="{E18C7557-4EEC-48D6-B8C3-A2DC2B6D751A}" srcOrd="0" destOrd="0" presId="urn:microsoft.com/office/officeart/2005/8/layout/orgChart1"/>
    <dgm:cxn modelId="{4E4D6293-84B5-1741-B577-F5301E978154}" type="presParOf" srcId="{B14CD8D9-472D-4807-9C2F-2B79B9A4DEFD}" destId="{FB0AE9AF-9465-4258-A37E-4850CB2DCAEF}" srcOrd="1" destOrd="0" presId="urn:microsoft.com/office/officeart/2005/8/layout/orgChart1"/>
    <dgm:cxn modelId="{1AEC4279-3F44-744A-B7C1-E3B4036BD025}" type="presParOf" srcId="{02B18222-DDFC-4A92-AC05-BBE5918F0B94}" destId="{0B0ABB76-E871-46BF-A25E-3BFB564AD1A8}" srcOrd="1" destOrd="0" presId="urn:microsoft.com/office/officeart/2005/8/layout/orgChart1"/>
    <dgm:cxn modelId="{2694A404-A71C-1E4F-8361-55853789C7D0}" type="presParOf" srcId="{02B18222-DDFC-4A92-AC05-BBE5918F0B94}" destId="{363BC6A9-B74B-4DF8-BF39-B0C6E583344F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5A7D5-3A2C-4262-BBDC-D49BEAAF058A}">
      <dsp:nvSpPr>
        <dsp:cNvPr id="0" name=""/>
        <dsp:cNvSpPr/>
      </dsp:nvSpPr>
      <dsp:spPr>
        <a:xfrm>
          <a:off x="5234169" y="5270340"/>
          <a:ext cx="206668" cy="8227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6668" y="82277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766A34-C9F2-4C72-8B4C-C683FFB765A5}">
      <dsp:nvSpPr>
        <dsp:cNvPr id="0" name=""/>
        <dsp:cNvSpPr/>
      </dsp:nvSpPr>
      <dsp:spPr>
        <a:xfrm>
          <a:off x="4181898" y="4046951"/>
          <a:ext cx="405785" cy="900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0145"/>
              </a:lnTo>
              <a:lnTo>
                <a:pt x="405785" y="90014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5A574C-928F-49A1-9205-2A8B30909E5B}">
      <dsp:nvSpPr>
        <dsp:cNvPr id="0" name=""/>
        <dsp:cNvSpPr/>
      </dsp:nvSpPr>
      <dsp:spPr>
        <a:xfrm>
          <a:off x="3785293" y="4046951"/>
          <a:ext cx="396605" cy="931487"/>
        </a:xfrm>
        <a:custGeom>
          <a:avLst/>
          <a:gdLst/>
          <a:ahLst/>
          <a:cxnLst/>
          <a:rect l="0" t="0" r="0" b="0"/>
          <a:pathLst>
            <a:path>
              <a:moveTo>
                <a:pt x="396605" y="0"/>
              </a:moveTo>
              <a:lnTo>
                <a:pt x="396605" y="931487"/>
              </a:lnTo>
              <a:lnTo>
                <a:pt x="0" y="93148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E0D01D-002D-48C1-B951-BAB6C68BD770}">
      <dsp:nvSpPr>
        <dsp:cNvPr id="0" name=""/>
        <dsp:cNvSpPr/>
      </dsp:nvSpPr>
      <dsp:spPr>
        <a:xfrm>
          <a:off x="4828383" y="2824113"/>
          <a:ext cx="405656" cy="899596"/>
        </a:xfrm>
        <a:custGeom>
          <a:avLst/>
          <a:gdLst/>
          <a:ahLst/>
          <a:cxnLst/>
          <a:rect l="0" t="0" r="0" b="0"/>
          <a:pathLst>
            <a:path>
              <a:moveTo>
                <a:pt x="405656" y="0"/>
              </a:moveTo>
              <a:lnTo>
                <a:pt x="405656" y="899596"/>
              </a:lnTo>
              <a:lnTo>
                <a:pt x="0" y="89959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8C1089-1F1B-4702-9F80-B7C03827E8F5}">
      <dsp:nvSpPr>
        <dsp:cNvPr id="0" name=""/>
        <dsp:cNvSpPr/>
      </dsp:nvSpPr>
      <dsp:spPr>
        <a:xfrm>
          <a:off x="4095748" y="1720570"/>
          <a:ext cx="491806" cy="7803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0300"/>
              </a:lnTo>
              <a:lnTo>
                <a:pt x="491806" y="7803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FDAB1B-48C9-4E47-B9CF-7C7E1B522C90}">
      <dsp:nvSpPr>
        <dsp:cNvPr id="0" name=""/>
        <dsp:cNvSpPr/>
      </dsp:nvSpPr>
      <dsp:spPr>
        <a:xfrm>
          <a:off x="3057610" y="2812023"/>
          <a:ext cx="474028" cy="9361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6129"/>
              </a:lnTo>
              <a:lnTo>
                <a:pt x="474028" y="9361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8A34EF-1841-4104-9940-91DFD2A81863}">
      <dsp:nvSpPr>
        <dsp:cNvPr id="0" name=""/>
        <dsp:cNvSpPr/>
      </dsp:nvSpPr>
      <dsp:spPr>
        <a:xfrm>
          <a:off x="3704094" y="1720570"/>
          <a:ext cx="391653" cy="768211"/>
        </a:xfrm>
        <a:custGeom>
          <a:avLst/>
          <a:gdLst/>
          <a:ahLst/>
          <a:cxnLst/>
          <a:rect l="0" t="0" r="0" b="0"/>
          <a:pathLst>
            <a:path>
              <a:moveTo>
                <a:pt x="391653" y="0"/>
              </a:moveTo>
              <a:lnTo>
                <a:pt x="391653" y="768211"/>
              </a:lnTo>
              <a:lnTo>
                <a:pt x="0" y="7682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7A5E0B-4C54-4284-9EA3-547950027352}">
      <dsp:nvSpPr>
        <dsp:cNvPr id="0" name=""/>
        <dsp:cNvSpPr/>
      </dsp:nvSpPr>
      <dsp:spPr>
        <a:xfrm>
          <a:off x="3449263" y="1074085"/>
          <a:ext cx="1292969" cy="6464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>
              <a:solidFill>
                <a:schemeClr val="tx1"/>
              </a:solidFill>
            </a:rPr>
            <a:t>Red Cloud Mine Tailings </a:t>
          </a:r>
        </a:p>
      </dsp:txBody>
      <dsp:txXfrm>
        <a:off x="3449263" y="1074085"/>
        <a:ext cx="1292969" cy="646484"/>
      </dsp:txXfrm>
    </dsp:sp>
    <dsp:sp modelId="{7F104E84-6222-464D-BE47-0A6B3A58105F}">
      <dsp:nvSpPr>
        <dsp:cNvPr id="0" name=""/>
        <dsp:cNvSpPr/>
      </dsp:nvSpPr>
      <dsp:spPr>
        <a:xfrm>
          <a:off x="2411125" y="2165539"/>
          <a:ext cx="1292969" cy="6464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>
              <a:solidFill>
                <a:srgbClr val="000000"/>
              </a:solidFill>
            </a:rPr>
            <a:t>Air</a:t>
          </a:r>
          <a:r>
            <a:rPr lang="es-ES" sz="1400" kern="1200" dirty="0"/>
            <a:t> </a:t>
          </a:r>
          <a:r>
            <a:rPr lang="es-ES" sz="1400" kern="1200" dirty="0" err="1">
              <a:solidFill>
                <a:srgbClr val="000000"/>
              </a:solidFill>
            </a:rPr>
            <a:t>migration</a:t>
          </a:r>
          <a:r>
            <a:rPr lang="es-ES" sz="1400" kern="1200" dirty="0"/>
            <a:t> </a:t>
          </a:r>
        </a:p>
      </dsp:txBody>
      <dsp:txXfrm>
        <a:off x="2411125" y="2165539"/>
        <a:ext cx="1292969" cy="646484"/>
      </dsp:txXfrm>
    </dsp:sp>
    <dsp:sp modelId="{D6BFC806-0686-4C84-8EBC-0C99EDCAB225}">
      <dsp:nvSpPr>
        <dsp:cNvPr id="0" name=""/>
        <dsp:cNvSpPr/>
      </dsp:nvSpPr>
      <dsp:spPr>
        <a:xfrm>
          <a:off x="3531638" y="3424910"/>
          <a:ext cx="1292969" cy="6464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/>
            <a:t>Deposition to soils </a:t>
          </a:r>
        </a:p>
      </dsp:txBody>
      <dsp:txXfrm>
        <a:off x="3531638" y="3424910"/>
        <a:ext cx="1292969" cy="646484"/>
      </dsp:txXfrm>
    </dsp:sp>
    <dsp:sp modelId="{257BD2CA-E0A5-407C-9CA0-11FBAAC2C710}">
      <dsp:nvSpPr>
        <dsp:cNvPr id="0" name=""/>
        <dsp:cNvSpPr/>
      </dsp:nvSpPr>
      <dsp:spPr>
        <a:xfrm>
          <a:off x="4587555" y="2177628"/>
          <a:ext cx="1292969" cy="6464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>
              <a:solidFill>
                <a:srgbClr val="000000"/>
              </a:solidFill>
            </a:rPr>
            <a:t>Down Wash </a:t>
          </a:r>
          <a:r>
            <a:rPr lang="es-ES" sz="1400" kern="1200" dirty="0" err="1">
              <a:solidFill>
                <a:srgbClr val="000000"/>
              </a:solidFill>
            </a:rPr>
            <a:t>migration</a:t>
          </a:r>
          <a:r>
            <a:rPr lang="es-ES" sz="1400" kern="1200" dirty="0">
              <a:solidFill>
                <a:srgbClr val="000000"/>
              </a:solidFill>
            </a:rPr>
            <a:t> </a:t>
          </a:r>
          <a:r>
            <a:rPr lang="es-ES" sz="1400" kern="1200" dirty="0" err="1">
              <a:solidFill>
                <a:srgbClr val="000000"/>
              </a:solidFill>
            </a:rPr>
            <a:t>via</a:t>
          </a:r>
          <a:r>
            <a:rPr lang="es-ES" sz="1400" kern="1200" dirty="0">
              <a:solidFill>
                <a:srgbClr val="000000"/>
              </a:solidFill>
            </a:rPr>
            <a:t> </a:t>
          </a:r>
          <a:r>
            <a:rPr lang="es-ES" sz="1400" kern="1200" dirty="0" err="1">
              <a:solidFill>
                <a:srgbClr val="000000"/>
              </a:solidFill>
            </a:rPr>
            <a:t>surface</a:t>
          </a:r>
          <a:r>
            <a:rPr lang="es-ES" sz="1400" kern="1200" dirty="0">
              <a:solidFill>
                <a:srgbClr val="000000"/>
              </a:solidFill>
            </a:rPr>
            <a:t> </a:t>
          </a:r>
          <a:r>
            <a:rPr lang="es-ES" sz="1400" kern="1200" dirty="0" err="1">
              <a:solidFill>
                <a:srgbClr val="000000"/>
              </a:solidFill>
            </a:rPr>
            <a:t>water</a:t>
          </a:r>
          <a:r>
            <a:rPr lang="es-ES" sz="1400" kern="1200" dirty="0">
              <a:solidFill>
                <a:srgbClr val="000000"/>
              </a:solidFill>
            </a:rPr>
            <a:t> </a:t>
          </a:r>
        </a:p>
      </dsp:txBody>
      <dsp:txXfrm>
        <a:off x="4587555" y="2177628"/>
        <a:ext cx="1292969" cy="646484"/>
      </dsp:txXfrm>
    </dsp:sp>
    <dsp:sp modelId="{EE1134B6-B06B-424E-88B3-B3E69B2C8B77}">
      <dsp:nvSpPr>
        <dsp:cNvPr id="0" name=""/>
        <dsp:cNvSpPr/>
      </dsp:nvSpPr>
      <dsp:spPr>
        <a:xfrm>
          <a:off x="3535413" y="3400467"/>
          <a:ext cx="1292969" cy="6464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>
              <a:solidFill>
                <a:srgbClr val="000000"/>
              </a:solidFill>
            </a:rPr>
            <a:t>Deposition</a:t>
          </a:r>
          <a:r>
            <a:rPr lang="es-ES" sz="1400" kern="1200" dirty="0"/>
            <a:t> </a:t>
          </a:r>
          <a:r>
            <a:rPr lang="es-ES" sz="1400" kern="1200" dirty="0" err="1">
              <a:solidFill>
                <a:srgbClr val="000000"/>
              </a:solidFill>
            </a:rPr>
            <a:t>to</a:t>
          </a:r>
          <a:r>
            <a:rPr lang="es-ES" sz="1400" kern="1200" dirty="0">
              <a:solidFill>
                <a:srgbClr val="000000"/>
              </a:solidFill>
            </a:rPr>
            <a:t> </a:t>
          </a:r>
          <a:r>
            <a:rPr lang="es-ES" sz="1400" kern="1200" dirty="0" err="1">
              <a:solidFill>
                <a:srgbClr val="000000"/>
              </a:solidFill>
            </a:rPr>
            <a:t>soils</a:t>
          </a:r>
          <a:r>
            <a:rPr lang="es-ES" sz="1400" kern="1200" dirty="0">
              <a:solidFill>
                <a:srgbClr val="000000"/>
              </a:solidFill>
            </a:rPr>
            <a:t> </a:t>
          </a:r>
        </a:p>
      </dsp:txBody>
      <dsp:txXfrm>
        <a:off x="3535413" y="3400467"/>
        <a:ext cx="1292969" cy="646484"/>
      </dsp:txXfrm>
    </dsp:sp>
    <dsp:sp modelId="{114D4FD3-D6AD-455E-A8A7-C31C4935A03F}">
      <dsp:nvSpPr>
        <dsp:cNvPr id="0" name=""/>
        <dsp:cNvSpPr/>
      </dsp:nvSpPr>
      <dsp:spPr>
        <a:xfrm>
          <a:off x="2492323" y="4655197"/>
          <a:ext cx="1292969" cy="6464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>
              <a:solidFill>
                <a:srgbClr val="000000"/>
              </a:solidFill>
            </a:rPr>
            <a:t>Ingestion</a:t>
          </a:r>
          <a:r>
            <a:rPr lang="es-ES" sz="1400" kern="1200" dirty="0">
              <a:solidFill>
                <a:srgbClr val="000000"/>
              </a:solidFill>
            </a:rPr>
            <a:t> </a:t>
          </a:r>
          <a:r>
            <a:rPr lang="es-ES" sz="1400" kern="1200" dirty="0" err="1">
              <a:solidFill>
                <a:srgbClr val="000000"/>
              </a:solidFill>
            </a:rPr>
            <a:t>by</a:t>
          </a:r>
          <a:r>
            <a:rPr lang="es-ES" sz="1400" kern="1200" dirty="0">
              <a:solidFill>
                <a:srgbClr val="000000"/>
              </a:solidFill>
            </a:rPr>
            <a:t> Fauna </a:t>
          </a:r>
        </a:p>
      </dsp:txBody>
      <dsp:txXfrm>
        <a:off x="2492323" y="4655197"/>
        <a:ext cx="1292969" cy="646484"/>
      </dsp:txXfrm>
    </dsp:sp>
    <dsp:sp modelId="{3D75F136-93C9-4E73-8206-DF514F386E9C}">
      <dsp:nvSpPr>
        <dsp:cNvPr id="0" name=""/>
        <dsp:cNvSpPr/>
      </dsp:nvSpPr>
      <dsp:spPr>
        <a:xfrm>
          <a:off x="4587684" y="4623855"/>
          <a:ext cx="1292969" cy="6464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>
              <a:solidFill>
                <a:srgbClr val="000000"/>
              </a:solidFill>
            </a:rPr>
            <a:t>Absorption</a:t>
          </a:r>
          <a:r>
            <a:rPr lang="es-ES" sz="1400" kern="1200" dirty="0">
              <a:solidFill>
                <a:srgbClr val="000000"/>
              </a:solidFill>
            </a:rPr>
            <a:t> </a:t>
          </a:r>
          <a:r>
            <a:rPr lang="es-ES" sz="1400" kern="1200" dirty="0" err="1">
              <a:solidFill>
                <a:srgbClr val="000000"/>
              </a:solidFill>
            </a:rPr>
            <a:t>by</a:t>
          </a:r>
          <a:r>
            <a:rPr lang="es-ES" sz="1400" kern="1200" dirty="0">
              <a:solidFill>
                <a:srgbClr val="000000"/>
              </a:solidFill>
            </a:rPr>
            <a:t> Flora</a:t>
          </a:r>
        </a:p>
      </dsp:txBody>
      <dsp:txXfrm>
        <a:off x="4587684" y="4623855"/>
        <a:ext cx="1292969" cy="646484"/>
      </dsp:txXfrm>
    </dsp:sp>
    <dsp:sp modelId="{E18C7557-4EEC-48D6-B8C3-A2DC2B6D751A}">
      <dsp:nvSpPr>
        <dsp:cNvPr id="0" name=""/>
        <dsp:cNvSpPr/>
      </dsp:nvSpPr>
      <dsp:spPr>
        <a:xfrm>
          <a:off x="3981449" y="5822894"/>
          <a:ext cx="1459387" cy="54044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>
              <a:solidFill>
                <a:srgbClr val="000000"/>
              </a:solidFill>
            </a:rPr>
            <a:t>Ingestion</a:t>
          </a:r>
          <a:r>
            <a:rPr lang="es-ES" sz="1400" kern="1200" dirty="0">
              <a:solidFill>
                <a:srgbClr val="000000"/>
              </a:solidFill>
            </a:rPr>
            <a:t> </a:t>
          </a:r>
          <a:r>
            <a:rPr lang="es-ES" sz="1400" kern="1200" dirty="0" err="1">
              <a:solidFill>
                <a:srgbClr val="000000"/>
              </a:solidFill>
            </a:rPr>
            <a:t>by</a:t>
          </a:r>
          <a:r>
            <a:rPr lang="es-ES" sz="1400" kern="1200" dirty="0">
              <a:solidFill>
                <a:srgbClr val="000000"/>
              </a:solidFill>
            </a:rPr>
            <a:t> fauna</a:t>
          </a:r>
        </a:p>
      </dsp:txBody>
      <dsp:txXfrm>
        <a:off x="3981449" y="5822894"/>
        <a:ext cx="1459387" cy="5404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0D140-D1C6-6C44-A316-D2E399659C64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013F5-D949-9547-B9DC-938D7793F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530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927ED6-64E7-4005-96A7-C0BBD645C5EC}" type="datetimeFigureOut">
              <a:rPr lang="en-US" smtClean="0"/>
              <a:pPr/>
              <a:t>4/28/2016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1E154-1A16-4FEA-BEDC-4F0D255487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742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Haley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1E154-1A16-4FEA-BEDC-4F0D255487B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29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Haley </a:t>
            </a:r>
          </a:p>
          <a:p>
            <a:r>
              <a:rPr lang="en-US" dirty="0"/>
              <a:t>Play</a:t>
            </a:r>
            <a:r>
              <a:rPr lang="en-US" baseline="0" dirty="0"/>
              <a:t> video here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1E154-1A16-4FEA-BEDC-4F0D255487B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15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Kelsey</a:t>
            </a:r>
            <a:r>
              <a:rPr lang="en-US" baseline="0" dirty="0"/>
              <a:t> </a:t>
            </a:r>
          </a:p>
          <a:p>
            <a:r>
              <a:rPr lang="en-US" dirty="0"/>
              <a:t>Talk about how tailings pile is next to rock pile of overburden</a:t>
            </a:r>
            <a:r>
              <a:rPr lang="en-US" baseline="0" dirty="0"/>
              <a:t> which is what was originally thought to be the tailings pile.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1E154-1A16-4FEA-BEDC-4F0D255487B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471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1E154-1A16-4FEA-BEDC-4F0D255487B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14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1E154-1A16-4FEA-BEDC-4F0D255487B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14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1E154-1A16-4FEA-BEDC-4F0D255487B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29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1E154-1A16-4FEA-BEDC-4F0D255487B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67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Kelsey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1E154-1A16-4FEA-BEDC-4F0D255487B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11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ACD1-1C41-47DD-B114-2A1D9C88A180}" type="datetime1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8380-1349-4A86-A3B8-7351DF8B9DF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12874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38A3-1768-4DF4-9628-0C2EDC2A7AA3}" type="datetime1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8380-1349-4A86-A3B8-7351DF8B9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1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9F5C5-631F-4C3F-A6DE-CF1E5ABB420F}" type="datetime1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8380-1349-4A86-A3B8-7351DF8B9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51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B3CD5-E2C7-4038-AF02-17DB9B5C36E0}" type="datetime1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8380-1349-4A86-A3B8-7351DF8B9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4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21E67-BE28-4BA6-B538-4616162B4AE7}" type="datetime1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8380-1349-4A86-A3B8-7351DF8B9DF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41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13B2-0050-4C43-AEBD-65D5A59EA3D4}" type="datetime1">
              <a:rPr lang="en-US" smtClean="0"/>
              <a:t>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8380-1349-4A86-A3B8-7351DF8B9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69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422E-B166-49AC-B206-7A21A092B72C}" type="datetime1">
              <a:rPr lang="en-US" smtClean="0"/>
              <a:t>4/28/2016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8380-1349-4A86-A3B8-7351DF8B9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92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98B85-C7B1-4B9E-842B-EC78772A5D4D}" type="datetime1">
              <a:rPr lang="en-US" smtClean="0"/>
              <a:t>4/28/2016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8380-1349-4A86-A3B8-7351DF8B9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06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39238-499F-4E41-A7D0-ECB906F01BE5}" type="datetime1">
              <a:rPr lang="en-US" smtClean="0"/>
              <a:t>4/28/2016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8380-1349-4A86-A3B8-7351DF8B9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0083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9AE33E0-D92C-4A97-BA77-D02BE1F36BDD}" type="datetime1">
              <a:rPr lang="en-US" smtClean="0"/>
              <a:t>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9EC8380-1349-4A86-A3B8-7351DF8B9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1810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289C-1858-491C-8AB1-C0E1B2187437}" type="datetime1">
              <a:rPr lang="en-US" smtClean="0"/>
              <a:t>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8380-1349-4A86-A3B8-7351DF8B9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77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70762E8-4A11-4FDE-9DBE-2769038A34E2}" type="datetime1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9EC8380-1349-4A86-A3B8-7351DF8B9DF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06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file:///\\localhost\Users\Dani%20Halloran\Desktop\School\CAPSTONE%20\Macintosh%20HD:Users:Dani%20Halloran:Downloads:ecorisk.docx!OLE_LINK1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US" sz="2800" dirty="0"/>
              <a:t>Kelsey Hammond</a:t>
            </a:r>
            <a:br>
              <a:rPr lang="en-US" sz="2800" dirty="0"/>
            </a:br>
            <a:r>
              <a:rPr lang="en-US" sz="2800" dirty="0"/>
              <a:t>Dani Halloran </a:t>
            </a:r>
            <a:br>
              <a:rPr lang="en-US" sz="2800" dirty="0"/>
            </a:br>
            <a:r>
              <a:rPr lang="en-US" sz="2800" dirty="0"/>
              <a:t>Haley Michael</a:t>
            </a:r>
            <a:br>
              <a:rPr lang="en-US" sz="2800" dirty="0"/>
            </a:br>
            <a:r>
              <a:rPr lang="en-US" sz="2800" dirty="0"/>
              <a:t>Taylor Oster </a:t>
            </a:r>
            <a:br>
              <a:rPr lang="en-US" sz="2800" dirty="0"/>
            </a:br>
            <a:r>
              <a:rPr lang="en-US" sz="2800" dirty="0"/>
              <a:t>Robert </a:t>
            </a:r>
            <a:r>
              <a:rPr lang="en-US" sz="2800" dirty="0" err="1"/>
              <a:t>Reny</a:t>
            </a:r>
            <a:r>
              <a:rPr lang="en-US" sz="2800" dirty="0"/>
              <a:t>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6295" y="4443746"/>
            <a:ext cx="10597144" cy="114300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4400" b="1" dirty="0" smtClean="0"/>
              <a:t>Risk assessment and waste migration south of red cloud </a:t>
            </a:r>
            <a:r>
              <a:rPr lang="en-US" sz="4800" b="1" dirty="0" smtClean="0"/>
              <a:t>mine</a:t>
            </a:r>
            <a:r>
              <a:rPr lang="en-US" sz="4400" b="1" dirty="0" smtClean="0"/>
              <a:t> </a:t>
            </a:r>
            <a:endParaRPr lang="en-US" sz="4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628" y="175614"/>
            <a:ext cx="5458415" cy="408559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8380-1349-4A86-A3B8-7351DF8B9DF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6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132" y="672353"/>
            <a:ext cx="5377944" cy="837362"/>
          </a:xfrm>
        </p:spPr>
        <p:txBody>
          <a:bodyPr/>
          <a:lstStyle/>
          <a:p>
            <a:r>
              <a:rPr lang="en-US" dirty="0"/>
              <a:t>Risk Assessment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8380-1349-4A86-A3B8-7351DF8B9DF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73919" y="1666441"/>
            <a:ext cx="5144750" cy="4329510"/>
          </a:xfrm>
        </p:spPr>
        <p:txBody>
          <a:bodyPr>
            <a:noAutofit/>
          </a:bodyPr>
          <a:lstStyle/>
          <a:p>
            <a:pPr lvl="1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01168" lvl="1" indent="0">
              <a:buNone/>
            </a:pPr>
            <a:endParaRPr lang="en-US" sz="20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24729" y="1658471"/>
            <a:ext cx="5144750" cy="388924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endParaRPr lang="en-US" sz="100" dirty="0" smtClean="0"/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/>
              <a:t> Toxicity Assessment</a:t>
            </a:r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Exposure </a:t>
            </a:r>
            <a:r>
              <a:rPr lang="en-US" sz="2400" dirty="0"/>
              <a:t>Assessment </a:t>
            </a:r>
            <a:endParaRPr lang="en-US" sz="2400" dirty="0" smtClean="0"/>
          </a:p>
          <a:p>
            <a:pPr marL="274320" lvl="2" indent="-9144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/>
              <a:t> Magnitude </a:t>
            </a:r>
          </a:p>
          <a:p>
            <a:pPr marL="274320" lvl="2" indent="-9144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/>
              <a:t> Frequency </a:t>
            </a:r>
          </a:p>
          <a:p>
            <a:pPr marL="274320" lvl="2" indent="-9144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Duration </a:t>
            </a:r>
          </a:p>
          <a:p>
            <a:pPr marL="274320" lvl="2" indent="-9144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Route Exposure Assumptions </a:t>
            </a:r>
            <a:endParaRPr lang="en-US" sz="2400" dirty="0"/>
          </a:p>
          <a:p>
            <a:pPr marL="365760" lvl="3" indent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lang="en-US" sz="2400" dirty="0"/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01168" lvl="1" indent="0">
              <a:buFont typeface="Calibri" pitchFamily="34" charset="0"/>
              <a:buNone/>
            </a:pPr>
            <a:endParaRPr lang="en-US" sz="20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936218" y="1845734"/>
            <a:ext cx="5144750" cy="432951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endParaRPr lang="en-US" sz="2200"/>
          </a:p>
          <a:p>
            <a:pPr marL="201168" lvl="1" indent="0">
              <a:buFont typeface="Calibri" pitchFamily="34" charset="0"/>
              <a:buNone/>
            </a:pPr>
            <a:endParaRPr lang="en-US" sz="20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758904" y="1845734"/>
            <a:ext cx="5144750" cy="432951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/>
              <a:t> Exposure </a:t>
            </a:r>
            <a:r>
              <a:rPr lang="en-US" sz="2400" dirty="0"/>
              <a:t>Scenarios </a:t>
            </a:r>
          </a:p>
          <a:p>
            <a:pPr marL="274320" lvl="2" indent="-9144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/>
              <a:t> Adult </a:t>
            </a:r>
            <a:r>
              <a:rPr lang="en-US" sz="2400" dirty="0"/>
              <a:t>&amp; Child Recreational </a:t>
            </a:r>
          </a:p>
          <a:p>
            <a:pPr marL="457200" lvl="3" indent="-9144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/>
              <a:t> High </a:t>
            </a:r>
            <a:r>
              <a:rPr lang="en-US" sz="2400" dirty="0"/>
              <a:t>use – 20 </a:t>
            </a:r>
            <a:r>
              <a:rPr lang="en-US" sz="2400" dirty="0" smtClean="0"/>
              <a:t>days/year</a:t>
            </a:r>
            <a:endParaRPr lang="en-US" sz="2400" dirty="0"/>
          </a:p>
          <a:p>
            <a:pPr marL="457200" lvl="3" indent="-9144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/>
              <a:t> Average </a:t>
            </a:r>
            <a:r>
              <a:rPr lang="en-US" sz="2400" dirty="0"/>
              <a:t>use – 6 </a:t>
            </a:r>
            <a:r>
              <a:rPr lang="en-US" sz="2400" dirty="0" smtClean="0"/>
              <a:t>days/year</a:t>
            </a:r>
            <a:endParaRPr lang="en-US" sz="2400" dirty="0"/>
          </a:p>
          <a:p>
            <a:pPr marL="274320" lvl="2" indent="-9144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/>
              <a:t> Adult </a:t>
            </a:r>
            <a:r>
              <a:rPr lang="en-US" sz="2400" dirty="0"/>
              <a:t>Full time worker </a:t>
            </a:r>
          </a:p>
          <a:p>
            <a:pPr marL="457200" lvl="3" indent="-9144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/>
              <a:t> 330 days/year</a:t>
            </a:r>
            <a:endParaRPr lang="en-US" sz="2400" dirty="0"/>
          </a:p>
          <a:p>
            <a:pPr marL="274320" lvl="2" indent="-9144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/>
              <a:t> Adults </a:t>
            </a:r>
            <a:r>
              <a:rPr lang="en-US" sz="2400" dirty="0"/>
              <a:t>part time worker </a:t>
            </a:r>
          </a:p>
          <a:p>
            <a:pPr marL="457200" lvl="3" indent="-9144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/>
              <a:t> 150 days/year</a:t>
            </a:r>
            <a:endParaRPr lang="en-US" sz="2400" dirty="0"/>
          </a:p>
          <a:p>
            <a:pPr marL="274320" lvl="2" indent="-9144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01168" lvl="1" indent="0">
              <a:buFont typeface="Calibri" pitchFamily="34" charset="0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1973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457" y="478117"/>
            <a:ext cx="10058400" cy="1005242"/>
          </a:xfrm>
        </p:spPr>
        <p:txBody>
          <a:bodyPr/>
          <a:lstStyle/>
          <a:p>
            <a:r>
              <a:rPr lang="en-US" dirty="0" smtClean="0"/>
              <a:t>Risk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2588" y="2417980"/>
            <a:ext cx="5453529" cy="3707901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/>
              <a:t>Adult Lead Methodology (ALM)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Inputs –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600" dirty="0"/>
              <a:t>Soil concentrations at 50% and 95% percentiles </a:t>
            </a:r>
            <a:r>
              <a:rPr lang="en-US" sz="2600" dirty="0" smtClean="0"/>
              <a:t>and exposure frequency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 smtClean="0"/>
              <a:t>Outputs –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600" dirty="0" smtClean="0"/>
              <a:t>Blood </a:t>
            </a:r>
            <a:r>
              <a:rPr lang="en-US" sz="2600" dirty="0"/>
              <a:t>Lead </a:t>
            </a:r>
            <a:r>
              <a:rPr lang="en-US" sz="2600" dirty="0" smtClean="0"/>
              <a:t>Levels (</a:t>
            </a:r>
            <a:r>
              <a:rPr lang="en-US" sz="2600" dirty="0" err="1" smtClean="0"/>
              <a:t>PbB</a:t>
            </a:r>
            <a:r>
              <a:rPr lang="en-US" sz="2600" dirty="0" smtClean="0"/>
              <a:t>) </a:t>
            </a:r>
            <a:r>
              <a:rPr lang="en-US" sz="2600" dirty="0"/>
              <a:t>(</a:t>
            </a:r>
            <a:r>
              <a:rPr lang="en-US" sz="2600" dirty="0" err="1"/>
              <a:t>ug</a:t>
            </a:r>
            <a:r>
              <a:rPr lang="en-US" sz="2600" dirty="0"/>
              <a:t>/</a:t>
            </a:r>
            <a:r>
              <a:rPr lang="en-US" sz="2600" dirty="0" err="1"/>
              <a:t>dL</a:t>
            </a:r>
            <a:r>
              <a:rPr lang="en-US" sz="2600" dirty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600" dirty="0"/>
              <a:t>Probability that fetal </a:t>
            </a:r>
            <a:r>
              <a:rPr lang="en-US" sz="2600" dirty="0" err="1"/>
              <a:t>PbB</a:t>
            </a:r>
            <a:r>
              <a:rPr lang="en-US" sz="2600" dirty="0"/>
              <a:t> would exceed 10 (</a:t>
            </a:r>
            <a:r>
              <a:rPr lang="en-US" sz="2600" dirty="0" err="1"/>
              <a:t>ug</a:t>
            </a:r>
            <a:r>
              <a:rPr lang="en-US" sz="2600" dirty="0"/>
              <a:t>/</a:t>
            </a:r>
            <a:r>
              <a:rPr lang="en-US" sz="2600" dirty="0" err="1"/>
              <a:t>dL</a:t>
            </a:r>
            <a:r>
              <a:rPr lang="en-US" sz="2600" dirty="0"/>
              <a:t>)</a:t>
            </a:r>
          </a:p>
          <a:p>
            <a:pPr marL="384048" lvl="2" indent="0">
              <a:buNone/>
            </a:pPr>
            <a:endParaRPr lang="en-US" sz="2600" dirty="0" smtClean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600" dirty="0" smtClean="0"/>
              <a:t>Reference </a:t>
            </a:r>
            <a:r>
              <a:rPr lang="en-US" sz="2600" dirty="0"/>
              <a:t>Blood Lead Level: </a:t>
            </a:r>
            <a:r>
              <a:rPr lang="en-US" sz="2600" dirty="0">
                <a:solidFill>
                  <a:srgbClr val="FF0000"/>
                </a:solidFill>
              </a:rPr>
              <a:t>10 </a:t>
            </a:r>
            <a:r>
              <a:rPr lang="en-US" sz="2600" dirty="0" err="1">
                <a:solidFill>
                  <a:srgbClr val="FF0000"/>
                </a:solidFill>
              </a:rPr>
              <a:t>ug</a:t>
            </a:r>
            <a:r>
              <a:rPr lang="en-US" sz="2600" dirty="0">
                <a:solidFill>
                  <a:srgbClr val="FF0000"/>
                </a:solidFill>
              </a:rPr>
              <a:t>/</a:t>
            </a:r>
            <a:r>
              <a:rPr lang="en-US" sz="2600" dirty="0" err="1">
                <a:solidFill>
                  <a:srgbClr val="FF0000"/>
                </a:solidFill>
              </a:rPr>
              <a:t>dL</a:t>
            </a:r>
            <a:endParaRPr lang="en-US" sz="2600" dirty="0">
              <a:solidFill>
                <a:srgbClr val="FF0000"/>
              </a:solidFill>
            </a:endParaRP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6202978" y="2417979"/>
            <a:ext cx="5451139" cy="3678019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/>
              <a:t>Integrated Exposure </a:t>
            </a:r>
            <a:r>
              <a:rPr lang="en-US" sz="2600" dirty="0" err="1" smtClean="0"/>
              <a:t>Biokinetic</a:t>
            </a:r>
            <a:r>
              <a:rPr lang="en-US" sz="2600" dirty="0" smtClean="0"/>
              <a:t> and Uptake Model (IEUBKM)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 smtClean="0"/>
              <a:t>Inputs –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600" dirty="0" smtClean="0"/>
              <a:t>Soil concentrations at 50% and 95% percentiles and </a:t>
            </a:r>
            <a:r>
              <a:rPr lang="en-US" sz="2600" dirty="0"/>
              <a:t>exposure </a:t>
            </a:r>
            <a:r>
              <a:rPr lang="en-US" sz="2600" dirty="0" smtClean="0"/>
              <a:t>frequency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 smtClean="0"/>
              <a:t>Outputs –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600" dirty="0" err="1" smtClean="0"/>
              <a:t>PbB</a:t>
            </a:r>
            <a:r>
              <a:rPr lang="en-US" sz="2600" dirty="0" smtClean="0"/>
              <a:t> (</a:t>
            </a:r>
            <a:r>
              <a:rPr lang="en-US" sz="2600" dirty="0" err="1" smtClean="0"/>
              <a:t>ug</a:t>
            </a:r>
            <a:r>
              <a:rPr lang="en-US" sz="2600" dirty="0" smtClean="0"/>
              <a:t>/</a:t>
            </a:r>
            <a:r>
              <a:rPr lang="en-US" sz="2600" dirty="0" err="1" smtClean="0"/>
              <a:t>dL</a:t>
            </a:r>
            <a:r>
              <a:rPr lang="en-US" sz="2600" dirty="0" smtClean="0"/>
              <a:t>), for children of age ranges 0-7 years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300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600" dirty="0" smtClean="0"/>
              <a:t>Reference Blood Lead Level: </a:t>
            </a:r>
            <a:r>
              <a:rPr lang="en-US" sz="2600" dirty="0" smtClean="0">
                <a:solidFill>
                  <a:srgbClr val="FF0000"/>
                </a:solidFill>
              </a:rPr>
              <a:t>5 </a:t>
            </a:r>
            <a:r>
              <a:rPr lang="en-US" sz="2600" dirty="0" err="1" smtClean="0">
                <a:solidFill>
                  <a:srgbClr val="FF0000"/>
                </a:solidFill>
              </a:rPr>
              <a:t>ug</a:t>
            </a:r>
            <a:r>
              <a:rPr lang="en-US" sz="2600" dirty="0" smtClean="0">
                <a:solidFill>
                  <a:srgbClr val="FF0000"/>
                </a:solidFill>
              </a:rPr>
              <a:t>/</a:t>
            </a:r>
            <a:r>
              <a:rPr lang="en-US" sz="2600" dirty="0" err="1" smtClean="0">
                <a:solidFill>
                  <a:srgbClr val="FF0000"/>
                </a:solidFill>
              </a:rPr>
              <a:t>dL</a:t>
            </a:r>
            <a:endParaRPr lang="en-US" sz="2600" dirty="0" smtClean="0">
              <a:solidFill>
                <a:srgbClr val="FF0000"/>
              </a:solidFill>
            </a:endParaRPr>
          </a:p>
          <a:p>
            <a:pPr lvl="2"/>
            <a:endParaRPr lang="en-US" sz="2400" dirty="0" smtClean="0"/>
          </a:p>
          <a:p>
            <a:pPr lvl="2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08808" y="1726523"/>
            <a:ext cx="4937760" cy="736282"/>
          </a:xfrm>
        </p:spPr>
        <p:txBody>
          <a:bodyPr/>
          <a:lstStyle/>
          <a:p>
            <a:r>
              <a:rPr lang="en-US" sz="2800" dirty="0" smtClean="0"/>
              <a:t>Adult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158156" y="1726522"/>
            <a:ext cx="4937760" cy="73628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Child</a:t>
            </a:r>
            <a:endParaRPr lang="en-US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8380-1349-4A86-A3B8-7351DF8B9DF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984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600" y="248312"/>
            <a:ext cx="6481988" cy="1036629"/>
          </a:xfrm>
        </p:spPr>
        <p:txBody>
          <a:bodyPr>
            <a:normAutofit/>
          </a:bodyPr>
          <a:lstStyle/>
          <a:p>
            <a:r>
              <a:rPr lang="en-US" dirty="0"/>
              <a:t>Human Health: </a:t>
            </a:r>
            <a:r>
              <a:rPr lang="en-US" sz="4400" dirty="0" smtClean="0"/>
              <a:t>Inputs 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8380-1349-4A86-A3B8-7351DF8B9DF4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8161556"/>
              </p:ext>
            </p:extLst>
          </p:nvPr>
        </p:nvGraphicFramePr>
        <p:xfrm>
          <a:off x="253999" y="1553883"/>
          <a:ext cx="7844118" cy="4691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413494"/>
              </p:ext>
            </p:extLst>
          </p:nvPr>
        </p:nvGraphicFramePr>
        <p:xfrm>
          <a:off x="8423288" y="306045"/>
          <a:ext cx="3480167" cy="2894594"/>
        </p:xfrm>
        <a:graphic>
          <a:graphicData uri="http://schemas.openxmlformats.org/drawingml/2006/table">
            <a:tbl>
              <a:tblPr/>
              <a:tblGrid>
                <a:gridCol w="23791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0985"/>
              </a:tblGrid>
              <a:tr h="52542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GRID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4918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Geo. Mean (ppm)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401.34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6445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95th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percentile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(ppm)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1680.2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644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GRID + DW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4918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o.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Mean (ppm)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407.5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6445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95th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percentile (ppm)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1680.7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250194"/>
              </p:ext>
            </p:extLst>
          </p:nvPr>
        </p:nvGraphicFramePr>
        <p:xfrm>
          <a:off x="8423289" y="3212356"/>
          <a:ext cx="3465243" cy="2711262"/>
        </p:xfrm>
        <a:graphic>
          <a:graphicData uri="http://schemas.openxmlformats.org/drawingml/2006/table">
            <a:tbl>
              <a:tblPr/>
              <a:tblGrid>
                <a:gridCol w="23941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71120"/>
              </a:tblGrid>
              <a:tr h="45187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187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Geo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M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ean (ppm)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1679.6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187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95th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percentile (ppm)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11751.81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187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187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Geo. Mean (ppm)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452.4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187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95th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percentile (ppm)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4358.41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46892" y="6362901"/>
            <a:ext cx="3430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Figure </a:t>
            </a:r>
            <a:r>
              <a:rPr lang="en-US" sz="1400" dirty="0" smtClean="0"/>
              <a:t>17. Lead Concentration Frequencies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8393406" y="5998325"/>
            <a:ext cx="4315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Table 1. </a:t>
            </a:r>
            <a:r>
              <a:rPr lang="en-US" sz="1400" dirty="0" smtClean="0"/>
              <a:t>Mean and </a:t>
            </a:r>
            <a:r>
              <a:rPr lang="en-US" sz="1400" dirty="0"/>
              <a:t>95% of data </a:t>
            </a:r>
          </a:p>
        </p:txBody>
      </p:sp>
      <p:sp>
        <p:nvSpPr>
          <p:cNvPr id="3" name="Rectangle 2"/>
          <p:cNvSpPr/>
          <p:nvPr/>
        </p:nvSpPr>
        <p:spPr>
          <a:xfrm>
            <a:off x="8393405" y="343647"/>
            <a:ext cx="3499771" cy="2883648"/>
          </a:xfrm>
          <a:prstGeom prst="rect">
            <a:avLst/>
          </a:prstGeom>
          <a:noFill/>
          <a:ln w="57150">
            <a:solidFill>
              <a:srgbClr val="FF43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4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641" y="0"/>
            <a:ext cx="6444083" cy="936430"/>
          </a:xfrm>
        </p:spPr>
        <p:txBody>
          <a:bodyPr/>
          <a:lstStyle/>
          <a:p>
            <a:r>
              <a:rPr lang="en-US" dirty="0"/>
              <a:t>Human Health: </a:t>
            </a:r>
            <a:r>
              <a:rPr lang="en-US" sz="4400" dirty="0"/>
              <a:t>Results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4765" y="870414"/>
            <a:ext cx="5111193" cy="423357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7F7F7F"/>
                </a:solidFill>
              </a:rPr>
              <a:t>Adult Lead Methodology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8380-1349-4A86-A3B8-7351DF8B9DF4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489910"/>
              </p:ext>
            </p:extLst>
          </p:nvPr>
        </p:nvGraphicFramePr>
        <p:xfrm>
          <a:off x="6900734" y="1286648"/>
          <a:ext cx="5089234" cy="4915658"/>
        </p:xfrm>
        <a:graphic>
          <a:graphicData uri="http://schemas.openxmlformats.org/drawingml/2006/table">
            <a:tbl>
              <a:tblPr/>
              <a:tblGrid>
                <a:gridCol w="20379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711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801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95096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800" b="1" i="0" u="none" strike="noStrike" dirty="0" err="1">
                          <a:effectLst/>
                          <a:latin typeface="Times New Roman"/>
                        </a:rPr>
                        <a:t>Scenario</a:t>
                      </a:r>
                      <a:endParaRPr lang="es-ES_tradnl" sz="1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err="1">
                          <a:effectLst/>
                          <a:latin typeface="Times New Roman"/>
                        </a:rPr>
                        <a:t>PbB</a:t>
                      </a:r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 (</a:t>
                      </a:r>
                      <a:r>
                        <a:rPr lang="en-US" sz="1800" b="1" i="0" u="none" strike="noStrike" dirty="0" err="1">
                          <a:effectLst/>
                          <a:latin typeface="Times New Roman"/>
                        </a:rPr>
                        <a:t>ug</a:t>
                      </a:r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/</a:t>
                      </a:r>
                      <a:r>
                        <a:rPr lang="en-US" sz="1800" b="1" i="0" u="none" strike="noStrike" dirty="0" err="1">
                          <a:effectLst/>
                          <a:latin typeface="Times New Roman"/>
                        </a:rPr>
                        <a:t>dL</a:t>
                      </a:r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)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Probability that fetal </a:t>
                      </a:r>
                      <a:r>
                        <a:rPr lang="en-US" sz="1800" b="1" i="0" u="none" strike="noStrike" dirty="0" err="1">
                          <a:effectLst/>
                          <a:latin typeface="Times New Roman"/>
                        </a:rPr>
                        <a:t>PbB</a:t>
                      </a:r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 &gt; </a:t>
                      </a:r>
                      <a:r>
                        <a:rPr lang="en-US" sz="1800" b="1" i="0" u="none" strike="noStrike" dirty="0" err="1">
                          <a:effectLst/>
                          <a:latin typeface="Times New Roman"/>
                        </a:rPr>
                        <a:t>PbBt</a:t>
                      </a:r>
                      <a:endParaRPr lang="en-US" sz="1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4254">
                <a:tc>
                  <a:txBody>
                    <a:bodyPr/>
                    <a:lstStyle/>
                    <a:p>
                      <a:pPr algn="l" fontAlgn="b"/>
                      <a:r>
                        <a:rPr lang="hu-HU" sz="1800" b="1" i="0" u="none" strike="noStrike" dirty="0">
                          <a:effectLst/>
                          <a:latin typeface="Times New Roman"/>
                        </a:rPr>
                        <a:t>Adult Worker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42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Full</a:t>
                      </a:r>
                      <a:r>
                        <a:rPr lang="en-US" sz="1800" b="0" i="0" u="none" strike="noStrike" baseline="0" dirty="0">
                          <a:effectLst/>
                          <a:latin typeface="Times New Roman"/>
                        </a:rPr>
                        <a:t>-time</a:t>
                      </a:r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 (330 days)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42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95% (1680 ppm)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5.1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15.0%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42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50% (407 ppm)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effectLst/>
                          <a:latin typeface="Times New Roman"/>
                        </a:rPr>
                        <a:t>2.4</a:t>
                      </a:r>
                      <a:endParaRPr lang="en-US" sz="1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1.90%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42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Part-time (150)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42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95% (1680 ppm)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3.2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4.50%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42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50% (407 ppm)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1.9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0.90%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42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Adult Recreational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984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High use (20 days)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42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95% (1680 ppm)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1.7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0.60%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042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50% (407 ppm)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1.6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0.40%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0933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Average Use (6 days)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042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95% (1680 ppm)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1.6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0.40%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2458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50% (407 ppm)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1.5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0.40%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325777"/>
              </p:ext>
            </p:extLst>
          </p:nvPr>
        </p:nvGraphicFramePr>
        <p:xfrm>
          <a:off x="235832" y="1317905"/>
          <a:ext cx="3128616" cy="4879340"/>
        </p:xfrm>
        <a:graphic>
          <a:graphicData uri="http://schemas.openxmlformats.org/drawingml/2006/table">
            <a:tbl>
              <a:tblPr/>
              <a:tblGrid>
                <a:gridCol w="18092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193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6250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High use (20 days)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2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95% (1680 ppm)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 </a:t>
                      </a:r>
                      <a:r>
                        <a:rPr lang="en-US" sz="1800" b="1" i="0" u="none" strike="noStrike" dirty="0" err="1" smtClean="0">
                          <a:effectLst/>
                          <a:latin typeface="Times New Roman"/>
                        </a:rPr>
                        <a:t>Pb</a:t>
                      </a:r>
                      <a:r>
                        <a:rPr lang="en-US" sz="1800" b="1" i="0" u="none" strike="noStrike" baseline="0" dirty="0" err="1" smtClean="0">
                          <a:effectLst/>
                          <a:latin typeface="Times New Roman"/>
                        </a:rPr>
                        <a:t>B</a:t>
                      </a:r>
                      <a:r>
                        <a:rPr lang="en-US" sz="1800" b="1" i="0" u="none" strike="noStrike" baseline="0" dirty="0" smtClean="0"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(</a:t>
                      </a:r>
                      <a:r>
                        <a:rPr lang="en-US" sz="1800" b="1" i="0" u="none" strike="noStrike" dirty="0" err="1" smtClean="0">
                          <a:effectLst/>
                          <a:latin typeface="Times New Roman"/>
                        </a:rPr>
                        <a:t>ug</a:t>
                      </a:r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/</a:t>
                      </a:r>
                      <a:r>
                        <a:rPr lang="en-US" sz="1800" b="1" i="0" u="none" strike="noStrike" dirty="0" err="1" smtClean="0">
                          <a:effectLst/>
                          <a:latin typeface="Times New Roman"/>
                        </a:rPr>
                        <a:t>dL</a:t>
                      </a:r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2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.5-1 </a:t>
                      </a:r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years old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1.9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250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1-2 </a:t>
                      </a:r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years old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2.1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2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2-3 </a:t>
                      </a:r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years old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2.0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2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3-4 </a:t>
                      </a:r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years old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1.9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2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4-5 </a:t>
                      </a:r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years old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1.6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2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5-6 </a:t>
                      </a:r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years old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1.5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62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6-7 </a:t>
                      </a:r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years old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1.3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2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50% (407 ppm)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 </a:t>
                      </a:r>
                      <a:r>
                        <a:rPr lang="en-US" sz="1800" b="1" i="0" u="none" strike="noStrike" dirty="0" err="1" smtClean="0">
                          <a:effectLst/>
                          <a:latin typeface="Times New Roman"/>
                        </a:rPr>
                        <a:t>PbB</a:t>
                      </a:r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 (</a:t>
                      </a:r>
                      <a:r>
                        <a:rPr lang="en-US" sz="1800" b="1" i="0" u="none" strike="noStrike" dirty="0" err="1" smtClean="0">
                          <a:effectLst/>
                          <a:latin typeface="Times New Roman"/>
                        </a:rPr>
                        <a:t>ug</a:t>
                      </a:r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/</a:t>
                      </a:r>
                      <a:r>
                        <a:rPr lang="en-US" sz="1800" b="1" i="0" u="none" strike="noStrike" dirty="0" err="1" smtClean="0">
                          <a:effectLst/>
                          <a:latin typeface="Times New Roman"/>
                        </a:rPr>
                        <a:t>dL</a:t>
                      </a:r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62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.5-1 </a:t>
                      </a:r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years old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1.1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62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1-2 </a:t>
                      </a:r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years old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1.2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62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2-3 </a:t>
                      </a:r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years old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1.1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62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3-4 </a:t>
                      </a:r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years old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62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4-5 </a:t>
                      </a:r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years old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0.9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62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5-6 </a:t>
                      </a:r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years old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0.9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62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6-7 </a:t>
                      </a:r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years old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0.8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397152"/>
              </p:ext>
            </p:extLst>
          </p:nvPr>
        </p:nvGraphicFramePr>
        <p:xfrm>
          <a:off x="3472681" y="1317905"/>
          <a:ext cx="3074798" cy="4879340"/>
        </p:xfrm>
        <a:graphic>
          <a:graphicData uri="http://schemas.openxmlformats.org/drawingml/2006/table">
            <a:tbl>
              <a:tblPr/>
              <a:tblGrid>
                <a:gridCol w="17939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808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6645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Average Use (7 days)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64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95% (1680 ppm) 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err="1" smtClean="0">
                          <a:effectLst/>
                          <a:latin typeface="Times New Roman"/>
                        </a:rPr>
                        <a:t>PbB</a:t>
                      </a:r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(</a:t>
                      </a:r>
                      <a:r>
                        <a:rPr lang="en-US" sz="1800" b="1" i="0" u="none" strike="noStrike" dirty="0" err="1" smtClean="0">
                          <a:effectLst/>
                          <a:latin typeface="Times New Roman"/>
                        </a:rPr>
                        <a:t>ug</a:t>
                      </a:r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/</a:t>
                      </a:r>
                      <a:r>
                        <a:rPr lang="en-US" sz="1800" b="1" i="0" u="none" strike="noStrike" dirty="0" err="1" smtClean="0">
                          <a:effectLst/>
                          <a:latin typeface="Times New Roman"/>
                        </a:rPr>
                        <a:t>dL</a:t>
                      </a:r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64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.5-1 </a:t>
                      </a:r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years old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1.3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64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1-2 </a:t>
                      </a:r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years old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1.3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64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2-3 </a:t>
                      </a:r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years old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1.3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64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3-4 </a:t>
                      </a:r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years old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1.2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64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4-5 </a:t>
                      </a:r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years old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1.0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64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5-6 </a:t>
                      </a:r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years old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0.9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664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6-7 </a:t>
                      </a:r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years old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0.9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64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50% (407 ppm)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err="1" smtClean="0">
                          <a:effectLst/>
                          <a:latin typeface="Times New Roman"/>
                        </a:rPr>
                        <a:t>PbB</a:t>
                      </a:r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 (</a:t>
                      </a:r>
                      <a:r>
                        <a:rPr lang="en-US" sz="1800" b="1" i="0" u="none" strike="noStrike" dirty="0" err="1" smtClean="0">
                          <a:effectLst/>
                          <a:latin typeface="Times New Roman"/>
                        </a:rPr>
                        <a:t>ug</a:t>
                      </a:r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/</a:t>
                      </a:r>
                      <a:r>
                        <a:rPr lang="en-US" sz="1800" b="1" i="0" u="none" strike="noStrike" dirty="0" err="1" smtClean="0">
                          <a:effectLst/>
                          <a:latin typeface="Times New Roman"/>
                        </a:rPr>
                        <a:t>dL</a:t>
                      </a:r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664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.5-1 </a:t>
                      </a:r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years old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664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1-2 </a:t>
                      </a:r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years old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664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2-3 </a:t>
                      </a:r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years old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0.9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664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3-4 </a:t>
                      </a:r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years old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0.9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664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4-5 </a:t>
                      </a:r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years old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0.8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664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5-6 </a:t>
                      </a:r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years old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0.8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664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6-7 </a:t>
                      </a:r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years old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0.7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239961" y="870415"/>
            <a:ext cx="5111193" cy="42335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IEUBK Child Lead Model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0641" y="6305896"/>
            <a:ext cx="4013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Table </a:t>
            </a:r>
            <a:r>
              <a:rPr lang="en-US" sz="1400" dirty="0" smtClean="0"/>
              <a:t>2 </a:t>
            </a:r>
            <a:r>
              <a:rPr lang="en-US" sz="1400" dirty="0"/>
              <a:t>&amp; </a:t>
            </a:r>
            <a:r>
              <a:rPr lang="en-US" sz="1400" dirty="0" smtClean="0"/>
              <a:t>3. </a:t>
            </a:r>
            <a:r>
              <a:rPr lang="en-US" sz="1400" dirty="0"/>
              <a:t>IEUBK Lead Model for chosen scenarios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17227" y="6305895"/>
            <a:ext cx="4295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Table </a:t>
            </a:r>
            <a:r>
              <a:rPr lang="en-US" sz="1400" dirty="0" smtClean="0"/>
              <a:t>4. </a:t>
            </a:r>
            <a:r>
              <a:rPr lang="en-US" sz="1400" dirty="0"/>
              <a:t>Adult Lead Methodology for chosen scenarios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64748" y="1633053"/>
            <a:ext cx="1299699" cy="4571300"/>
          </a:xfrm>
          <a:prstGeom prst="rect">
            <a:avLst/>
          </a:prstGeom>
          <a:noFill/>
          <a:ln w="76200">
            <a:solidFill>
              <a:srgbClr val="FF43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233412" y="1616558"/>
            <a:ext cx="1314068" cy="4602242"/>
          </a:xfrm>
          <a:prstGeom prst="rect">
            <a:avLst/>
          </a:prstGeom>
          <a:noFill/>
          <a:ln w="76200">
            <a:solidFill>
              <a:srgbClr val="FF43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0766" y="1286648"/>
            <a:ext cx="1162999" cy="4965143"/>
          </a:xfrm>
          <a:prstGeom prst="rect">
            <a:avLst/>
          </a:prstGeom>
          <a:noFill/>
          <a:ln w="76200">
            <a:solidFill>
              <a:srgbClr val="FF43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76280" y="362901"/>
            <a:ext cx="49971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Children </a:t>
            </a:r>
            <a:r>
              <a:rPr lang="en-US" sz="2200" b="1" dirty="0" smtClean="0">
                <a:solidFill>
                  <a:srgbClr val="FF0000"/>
                </a:solidFill>
              </a:rPr>
              <a:t>&lt; 5 </a:t>
            </a:r>
            <a:r>
              <a:rPr lang="en-US" sz="2200" b="1" dirty="0" err="1" smtClean="0">
                <a:solidFill>
                  <a:srgbClr val="FF0000"/>
                </a:solidFill>
              </a:rPr>
              <a:t>ug</a:t>
            </a:r>
            <a:r>
              <a:rPr lang="en-US" sz="2200" b="1" dirty="0" smtClean="0">
                <a:solidFill>
                  <a:srgbClr val="FF0000"/>
                </a:solidFill>
              </a:rPr>
              <a:t>/</a:t>
            </a:r>
            <a:r>
              <a:rPr lang="en-US" sz="2200" b="1" dirty="0" err="1" smtClean="0">
                <a:solidFill>
                  <a:srgbClr val="FF0000"/>
                </a:solidFill>
              </a:rPr>
              <a:t>dL</a:t>
            </a:r>
            <a:r>
              <a:rPr lang="en-US" sz="2200" b="1" dirty="0" smtClean="0">
                <a:solidFill>
                  <a:srgbClr val="FF0000"/>
                </a:solidFill>
              </a:rPr>
              <a:t>          </a:t>
            </a:r>
            <a:r>
              <a:rPr lang="en-US" sz="2200" b="1" dirty="0"/>
              <a:t>Adults </a:t>
            </a:r>
            <a:r>
              <a:rPr lang="en-US" sz="2200" b="1" dirty="0">
                <a:solidFill>
                  <a:srgbClr val="FF0000"/>
                </a:solidFill>
              </a:rPr>
              <a:t>&lt; 10 </a:t>
            </a:r>
            <a:r>
              <a:rPr lang="en-US" sz="2200" b="1" dirty="0" err="1">
                <a:solidFill>
                  <a:srgbClr val="FF0000"/>
                </a:solidFill>
              </a:rPr>
              <a:t>ug</a:t>
            </a:r>
            <a:r>
              <a:rPr lang="en-US" sz="2200" b="1" dirty="0">
                <a:solidFill>
                  <a:srgbClr val="FF0000"/>
                </a:solidFill>
              </a:rPr>
              <a:t>/</a:t>
            </a:r>
            <a:r>
              <a:rPr lang="en-US" sz="2200" b="1" dirty="0" err="1">
                <a:solidFill>
                  <a:srgbClr val="FF0000"/>
                </a:solidFill>
              </a:rPr>
              <a:t>dL</a:t>
            </a:r>
            <a:endParaRPr lang="en-US" sz="2200" b="1" dirty="0">
              <a:solidFill>
                <a:srgbClr val="FF0000"/>
              </a:solidFill>
            </a:endParaRP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39848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130" y="0"/>
            <a:ext cx="7294754" cy="1058759"/>
          </a:xfrm>
        </p:spPr>
        <p:txBody>
          <a:bodyPr/>
          <a:lstStyle/>
          <a:p>
            <a:r>
              <a:rPr lang="en-US" dirty="0"/>
              <a:t>Ecological Health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8380-1349-4A86-A3B8-7351DF8B9DF4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12" name="Diagrama 1"/>
          <p:cNvGraphicFramePr/>
          <p:nvPr>
            <p:extLst>
              <p:ext uri="{D42A27DB-BD31-4B8C-83A1-F6EECF244321}">
                <p14:modId xmlns:p14="http://schemas.microsoft.com/office/powerpoint/2010/main" val="2096762003"/>
              </p:ext>
            </p:extLst>
          </p:nvPr>
        </p:nvGraphicFramePr>
        <p:xfrm>
          <a:off x="5957834" y="-423357"/>
          <a:ext cx="6945578" cy="6789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6278409"/>
              </p:ext>
            </p:extLst>
          </p:nvPr>
        </p:nvGraphicFramePr>
        <p:xfrm>
          <a:off x="224117" y="1240118"/>
          <a:ext cx="8113059" cy="5086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Document" r:id="rId8" imgW="5588000" imgH="3695700" progId="Word.Document.12">
                  <p:link updateAutomatic="1"/>
                </p:oleObj>
              </mc:Choice>
              <mc:Fallback>
                <p:oleObj name="Document" r:id="rId8" imgW="5588000" imgH="36957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4117" y="1240118"/>
                        <a:ext cx="8113059" cy="508670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8047303" y="6007073"/>
            <a:ext cx="3430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Figure 18. Exposure Pathways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7794" y="5968439"/>
            <a:ext cx="5032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Table </a:t>
            </a:r>
            <a:r>
              <a:rPr lang="en-US" sz="1400" dirty="0" smtClean="0"/>
              <a:t>5. </a:t>
            </a:r>
            <a:r>
              <a:rPr lang="en-US" sz="1400" dirty="0"/>
              <a:t>Ecological Health broken down by present species    </a:t>
            </a:r>
          </a:p>
        </p:txBody>
      </p:sp>
    </p:spTree>
    <p:extLst>
      <p:ext uri="{BB962C8B-B14F-4D97-AF65-F5344CB8AC3E}">
        <p14:creationId xmlns:p14="http://schemas.microsoft.com/office/powerpoint/2010/main" val="246736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41" y="288393"/>
            <a:ext cx="10058400" cy="898279"/>
          </a:xfrm>
        </p:spPr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8380-1349-4A86-A3B8-7351DF8B9DF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1" name="TextBox 4"/>
          <p:cNvSpPr txBox="1"/>
          <p:nvPr/>
        </p:nvSpPr>
        <p:spPr>
          <a:xfrm>
            <a:off x="368701" y="6331951"/>
            <a:ext cx="7630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Table </a:t>
            </a:r>
            <a:r>
              <a:rPr lang="en-US" sz="1400" dirty="0" smtClean="0"/>
              <a:t>6: </a:t>
            </a:r>
            <a:r>
              <a:rPr lang="en-US" sz="1400" dirty="0"/>
              <a:t>Schedule Breakdown </a:t>
            </a:r>
            <a:r>
              <a:rPr lang="en-US" sz="1100" i="1" dirty="0"/>
              <a:t>(</a:t>
            </a:r>
            <a:r>
              <a:rPr lang="en-US" sz="1200" i="1" dirty="0"/>
              <a:t>Created by Kelsey Hammond)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593441"/>
              </p:ext>
            </p:extLst>
          </p:nvPr>
        </p:nvGraphicFramePr>
        <p:xfrm>
          <a:off x="328707" y="1314825"/>
          <a:ext cx="5752351" cy="4900704"/>
        </p:xfrm>
        <a:graphic>
          <a:graphicData uri="http://schemas.openxmlformats.org/drawingml/2006/table">
            <a:tbl>
              <a:tblPr/>
              <a:tblGrid>
                <a:gridCol w="1688351"/>
                <a:gridCol w="1987177"/>
                <a:gridCol w="2076823"/>
              </a:tblGrid>
              <a:tr h="648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TASK </a:t>
                      </a:r>
                    </a:p>
                  </a:txBody>
                  <a:tcPr marL="8745" marR="8745" marT="8745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SCHEDULED COMPLETION</a:t>
                      </a:r>
                      <a:endParaRPr lang="en-US" sz="2000" b="1" i="0" u="none" strike="noStrike" dirty="0">
                        <a:solidFill>
                          <a:srgbClr val="262626"/>
                        </a:solidFill>
                        <a:effectLst/>
                        <a:latin typeface="Calibri"/>
                      </a:endParaRPr>
                    </a:p>
                  </a:txBody>
                  <a:tcPr marL="8745" marR="8745" marT="8745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ACTUAL </a:t>
                      </a:r>
                      <a:r>
                        <a:rPr lang="en-US" sz="2000" b="1" i="0" u="none" strike="noStrike" dirty="0" smtClean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COMPLETION</a:t>
                      </a:r>
                      <a:endParaRPr lang="en-US" sz="2000" b="1" i="0" u="none" strike="noStrike" dirty="0">
                        <a:solidFill>
                          <a:srgbClr val="262626"/>
                        </a:solidFill>
                        <a:effectLst/>
                        <a:latin typeface="Calibri"/>
                      </a:endParaRPr>
                    </a:p>
                  </a:txBody>
                  <a:tcPr marL="8745" marR="8745" marT="8745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29428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1" u="none" strike="noStrike" dirty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1.0 WORK PLAN</a:t>
                      </a:r>
                    </a:p>
                  </a:txBody>
                  <a:tcPr marL="8745" marR="8745" marT="8745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12/11/15</a:t>
                      </a:r>
                    </a:p>
                  </a:txBody>
                  <a:tcPr marL="8745" marR="8745" marT="8745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12/11/15</a:t>
                      </a:r>
                    </a:p>
                  </a:txBody>
                  <a:tcPr marL="8745" marR="8745" marT="8745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329428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1.1 SAP</a:t>
                      </a:r>
                    </a:p>
                  </a:txBody>
                  <a:tcPr marL="8745" marR="8745" marT="8745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12/11/15</a:t>
                      </a:r>
                    </a:p>
                  </a:txBody>
                  <a:tcPr marL="8745" marR="8745" marT="8745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12/11/15</a:t>
                      </a:r>
                    </a:p>
                  </a:txBody>
                  <a:tcPr marL="8745" marR="8745" marT="8745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329428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1.2 HASP</a:t>
                      </a:r>
                    </a:p>
                  </a:txBody>
                  <a:tcPr marL="8745" marR="8745" marT="8745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12/11/15</a:t>
                      </a:r>
                    </a:p>
                  </a:txBody>
                  <a:tcPr marL="8745" marR="8745" marT="8745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12/11/15</a:t>
                      </a:r>
                    </a:p>
                  </a:txBody>
                  <a:tcPr marL="8745" marR="8745" marT="8745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329428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1" u="none" strike="noStrike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2.0 SAMPLING</a:t>
                      </a:r>
                    </a:p>
                  </a:txBody>
                  <a:tcPr marL="8745" marR="8745" marT="8745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1/30/16</a:t>
                      </a:r>
                    </a:p>
                  </a:txBody>
                  <a:tcPr marL="8745" marR="8745" marT="8745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1/30/16</a:t>
                      </a:r>
                    </a:p>
                  </a:txBody>
                  <a:tcPr marL="8745" marR="8745" marT="8745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329428">
                <a:tc>
                  <a:txBody>
                    <a:bodyPr/>
                    <a:lstStyle/>
                    <a:p>
                      <a:pPr algn="l" fontAlgn="t"/>
                      <a:r>
                        <a:rPr lang="ro-RO" sz="1800" b="1" i="1" u="none" strike="noStrike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3.0 ANALYSIS</a:t>
                      </a:r>
                    </a:p>
                  </a:txBody>
                  <a:tcPr marL="8745" marR="8745" marT="8745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3/9/16</a:t>
                      </a:r>
                    </a:p>
                  </a:txBody>
                  <a:tcPr marL="8745" marR="8745" marT="8745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3/9/16</a:t>
                      </a:r>
                    </a:p>
                  </a:txBody>
                  <a:tcPr marL="8745" marR="8745" marT="8745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648677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3.1 Sample Prep for XRF</a:t>
                      </a:r>
                    </a:p>
                  </a:txBody>
                  <a:tcPr marL="8745" marR="8745" marT="8745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2/17/0216</a:t>
                      </a:r>
                    </a:p>
                  </a:txBody>
                  <a:tcPr marL="8745" marR="8745" marT="8745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2/17/0216</a:t>
                      </a:r>
                    </a:p>
                  </a:txBody>
                  <a:tcPr marL="8745" marR="8745" marT="8745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329428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3.2 XRF</a:t>
                      </a:r>
                    </a:p>
                  </a:txBody>
                  <a:tcPr marL="8745" marR="8745" marT="8745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3/2/16</a:t>
                      </a:r>
                    </a:p>
                  </a:txBody>
                  <a:tcPr marL="8745" marR="8745" marT="8745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3/2/16</a:t>
                      </a:r>
                    </a:p>
                  </a:txBody>
                  <a:tcPr marL="8745" marR="8745" marT="8745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648677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3.3 Sample Prep for AA</a:t>
                      </a:r>
                    </a:p>
                  </a:txBody>
                  <a:tcPr marL="8745" marR="8745" marT="8745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64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3/7/16</a:t>
                      </a:r>
                    </a:p>
                  </a:txBody>
                  <a:tcPr marL="8745" marR="8745" marT="8745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64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3/7/16</a:t>
                      </a:r>
                    </a:p>
                  </a:txBody>
                  <a:tcPr marL="8745" marR="8745" marT="8745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6466"/>
                    </a:solidFill>
                  </a:tcPr>
                </a:tc>
              </a:tr>
              <a:tr h="329428">
                <a:tc>
                  <a:txBody>
                    <a:bodyPr/>
                    <a:lstStyle/>
                    <a:p>
                      <a:pPr algn="l" fontAlgn="t"/>
                      <a:r>
                        <a:rPr lang="da-DK" sz="1800" b="0" i="1" u="none" strike="noStrike" dirty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3.3.1 Digestion </a:t>
                      </a:r>
                    </a:p>
                  </a:txBody>
                  <a:tcPr marL="8745" marR="8745" marT="8745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64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1" u="none" strike="noStrike" dirty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3/4/16</a:t>
                      </a:r>
                    </a:p>
                  </a:txBody>
                  <a:tcPr marL="8745" marR="8745" marT="8745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64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1" u="none" strike="noStrike" dirty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3/10/16</a:t>
                      </a:r>
                    </a:p>
                  </a:txBody>
                  <a:tcPr marL="8745" marR="8745" marT="8745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6466"/>
                    </a:solidFill>
                  </a:tcPr>
                </a:tc>
              </a:tr>
              <a:tr h="648677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1" u="none" strike="noStrike" dirty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3.3.2 Chemistry Lab </a:t>
                      </a:r>
                    </a:p>
                  </a:txBody>
                  <a:tcPr marL="8745" marR="8745" marT="8745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64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1" u="none" strike="noStrike" dirty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3/7/16</a:t>
                      </a:r>
                    </a:p>
                  </a:txBody>
                  <a:tcPr marL="8745" marR="8745" marT="8745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64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1" u="none" strike="noStrike" dirty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3/22/16</a:t>
                      </a:r>
                    </a:p>
                  </a:txBody>
                  <a:tcPr marL="8745" marR="8745" marT="8745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646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495350"/>
              </p:ext>
            </p:extLst>
          </p:nvPr>
        </p:nvGraphicFramePr>
        <p:xfrm>
          <a:off x="6275296" y="1313531"/>
          <a:ext cx="5752351" cy="4901998"/>
        </p:xfrm>
        <a:graphic>
          <a:graphicData uri="http://schemas.openxmlformats.org/drawingml/2006/table">
            <a:tbl>
              <a:tblPr/>
              <a:tblGrid>
                <a:gridCol w="1837763"/>
                <a:gridCol w="1837765"/>
                <a:gridCol w="2076823"/>
              </a:tblGrid>
              <a:tr h="6863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TASK </a:t>
                      </a:r>
                    </a:p>
                  </a:txBody>
                  <a:tcPr marL="8745" marR="8745" marT="8745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SCHEDULED COMPLETION</a:t>
                      </a:r>
                      <a:endParaRPr lang="en-US" sz="2000" b="1" i="0" u="none" strike="noStrike" dirty="0">
                        <a:solidFill>
                          <a:srgbClr val="262626"/>
                        </a:solidFill>
                        <a:effectLst/>
                        <a:latin typeface="Calibri"/>
                      </a:endParaRPr>
                    </a:p>
                  </a:txBody>
                  <a:tcPr marL="8745" marR="8745" marT="8745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ACTUAL </a:t>
                      </a:r>
                      <a:r>
                        <a:rPr lang="en-US" sz="2000" b="1" i="0" u="none" strike="noStrike" dirty="0" smtClean="0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COMPLETION</a:t>
                      </a:r>
                      <a:endParaRPr lang="en-US" sz="2000" b="1" i="0" u="none" strike="noStrike" dirty="0">
                        <a:solidFill>
                          <a:srgbClr val="262626"/>
                        </a:solidFill>
                        <a:effectLst/>
                        <a:latin typeface="Calibri"/>
                      </a:endParaRPr>
                    </a:p>
                  </a:txBody>
                  <a:tcPr marL="8745" marR="8745" marT="8745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9392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4.0 RISK ASSESSMENT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3/30/16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3/30/16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348551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4.1 Human Health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3/30/16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3/30/16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59392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4.2 Ecological Health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3/30/16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3/30/16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348551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5.0 PA/SI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5/6/16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5/6/16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348551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5.1 50% PA/SI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3/11/16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3/11/16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686332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5.2 Final PA/SI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5/6/16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5/6/16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59392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6.0 PROJECT MANAGEMENT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5/9/16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5/9/16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385739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6.1 Presentation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4/29/16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4/29/16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31617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6.2 Website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5/6/16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5/6/16</a:t>
                      </a: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148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90" y="390354"/>
            <a:ext cx="6976937" cy="796565"/>
          </a:xfrm>
        </p:spPr>
        <p:txBody>
          <a:bodyPr/>
          <a:lstStyle/>
          <a:p>
            <a:r>
              <a:rPr lang="en-US" dirty="0"/>
              <a:t>Economic Analysis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521780"/>
              </p:ext>
            </p:extLst>
          </p:nvPr>
        </p:nvGraphicFramePr>
        <p:xfrm>
          <a:off x="610198" y="1329766"/>
          <a:ext cx="11100817" cy="4825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773">
                  <a:extLst>
                    <a:ext uri="{9D8B030D-6E8A-4147-A177-3AD203B41FA5}">
                      <a16:colId xmlns="" xmlns:a16="http://schemas.microsoft.com/office/drawing/2014/main" val="3425090283"/>
                    </a:ext>
                  </a:extLst>
                </a:gridCol>
                <a:gridCol w="2425196">
                  <a:extLst>
                    <a:ext uri="{9D8B030D-6E8A-4147-A177-3AD203B41FA5}">
                      <a16:colId xmlns="" xmlns:a16="http://schemas.microsoft.com/office/drawing/2014/main" val="1607018678"/>
                    </a:ext>
                  </a:extLst>
                </a:gridCol>
                <a:gridCol w="1965302">
                  <a:extLst>
                    <a:ext uri="{9D8B030D-6E8A-4147-A177-3AD203B41FA5}">
                      <a16:colId xmlns="" xmlns:a16="http://schemas.microsoft.com/office/drawing/2014/main" val="2791987909"/>
                    </a:ext>
                  </a:extLst>
                </a:gridCol>
                <a:gridCol w="2236773">
                  <a:extLst>
                    <a:ext uri="{9D8B030D-6E8A-4147-A177-3AD203B41FA5}">
                      <a16:colId xmlns="" xmlns:a16="http://schemas.microsoft.com/office/drawing/2014/main" val="2493277593"/>
                    </a:ext>
                  </a:extLst>
                </a:gridCol>
                <a:gridCol w="2236773">
                  <a:extLst>
                    <a:ext uri="{9D8B030D-6E8A-4147-A177-3AD203B41FA5}">
                      <a16:colId xmlns="" xmlns:a16="http://schemas.microsoft.com/office/drawing/2014/main" val="1840389857"/>
                    </a:ext>
                  </a:extLst>
                </a:gridCol>
              </a:tblGrid>
              <a:tr h="922807">
                <a:tc>
                  <a:txBody>
                    <a:bodyPr/>
                    <a:lstStyle/>
                    <a:p>
                      <a:r>
                        <a:rPr lang="en-US" sz="2200" dirty="0"/>
                        <a:t>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Estimated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Actual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Estimated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Actual Costs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3061104"/>
                  </a:ext>
                </a:extLst>
              </a:tr>
              <a:tr h="695344">
                <a:tc>
                  <a:txBody>
                    <a:bodyPr/>
                    <a:lstStyle/>
                    <a:p>
                      <a:r>
                        <a:rPr lang="en-US" sz="2200" dirty="0"/>
                        <a:t>Personnel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750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687.5</a:t>
                      </a:r>
                      <a:r>
                        <a:rPr lang="en-US" sz="2200" baseline="0" dirty="0"/>
                        <a:t> hours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$51,579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$54,677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16903717"/>
                  </a:ext>
                </a:extLst>
              </a:tr>
              <a:tr h="534641">
                <a:tc>
                  <a:txBody>
                    <a:bodyPr/>
                    <a:lstStyle/>
                    <a:p>
                      <a:r>
                        <a:rPr lang="en-US" sz="2200" dirty="0"/>
                        <a:t>Subcontract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$7.5/sample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$7.5/sample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$150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$150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45189129"/>
                  </a:ext>
                </a:extLst>
              </a:tr>
              <a:tr h="534641">
                <a:tc>
                  <a:txBody>
                    <a:bodyPr/>
                    <a:lstStyle/>
                    <a:p>
                      <a:r>
                        <a:rPr lang="en-US" sz="2200" dirty="0"/>
                        <a:t>Travel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$1764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$1418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94861739"/>
                  </a:ext>
                </a:extLst>
              </a:tr>
              <a:tr h="534641">
                <a:tc>
                  <a:txBody>
                    <a:bodyPr/>
                    <a:lstStyle/>
                    <a:p>
                      <a:r>
                        <a:rPr lang="en-US" sz="2200" dirty="0"/>
                        <a:t>- Per Mile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$.40/mi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$.40/mi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$264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$264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63067682"/>
                  </a:ext>
                </a:extLst>
              </a:tr>
              <a:tr h="534641">
                <a:tc>
                  <a:txBody>
                    <a:bodyPr/>
                    <a:lstStyle/>
                    <a:p>
                      <a:r>
                        <a:rPr lang="en-US" sz="2200" dirty="0"/>
                        <a:t>- Per Diem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$80/person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$105/person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$400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$525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0117715"/>
                  </a:ext>
                </a:extLst>
              </a:tr>
              <a:tr h="534641">
                <a:tc>
                  <a:txBody>
                    <a:bodyPr/>
                    <a:lstStyle/>
                    <a:p>
                      <a:r>
                        <a:rPr lang="en-US" sz="2200" dirty="0"/>
                        <a:t>- Hotel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$300/night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$162/night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$600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$486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94694784"/>
                  </a:ext>
                </a:extLst>
              </a:tr>
              <a:tr h="534641">
                <a:tc>
                  <a:txBody>
                    <a:bodyPr/>
                    <a:lstStyle/>
                    <a:p>
                      <a:r>
                        <a:rPr lang="en-US" sz="22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FF0000"/>
                          </a:solidFill>
                        </a:rPr>
                        <a:t>$53,493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FF0000"/>
                          </a:solidFill>
                        </a:rPr>
                        <a:t>$56,140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96046005"/>
                  </a:ext>
                </a:extLst>
              </a:tr>
            </a:tbl>
          </a:graphicData>
        </a:graphic>
      </p:graphicFrame>
      <p:sp>
        <p:nvSpPr>
          <p:cNvPr id="12" name="TextBox 4"/>
          <p:cNvSpPr txBox="1"/>
          <p:nvPr/>
        </p:nvSpPr>
        <p:spPr>
          <a:xfrm>
            <a:off x="551432" y="6356096"/>
            <a:ext cx="7630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Table </a:t>
            </a:r>
            <a:r>
              <a:rPr lang="en-US" sz="1400" dirty="0" smtClean="0"/>
              <a:t>7: </a:t>
            </a:r>
            <a:r>
              <a:rPr lang="en-US" sz="1400" dirty="0"/>
              <a:t>Economic Analysis </a:t>
            </a:r>
            <a:r>
              <a:rPr lang="en-US" sz="1200" i="1" dirty="0"/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8380-1349-4A86-A3B8-7351DF8B9DF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1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927" y="642471"/>
            <a:ext cx="5715896" cy="971176"/>
          </a:xfrm>
        </p:spPr>
        <p:txBody>
          <a:bodyPr/>
          <a:lstStyle/>
          <a:p>
            <a:r>
              <a:rPr lang="en-US" dirty="0"/>
              <a:t>Impacts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8103" y="1741463"/>
            <a:ext cx="4937760" cy="736282"/>
          </a:xfrm>
        </p:spPr>
        <p:txBody>
          <a:bodyPr>
            <a:normAutofit/>
          </a:bodyPr>
          <a:lstStyle/>
          <a:p>
            <a:r>
              <a:rPr lang="en-US" sz="2400" dirty="0"/>
              <a:t>Site specific exposure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633" y="2313392"/>
            <a:ext cx="4937760" cy="3378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Environmental Exposure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Moderate Risk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Exposure to humans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Moderate Risk </a:t>
            </a:r>
          </a:p>
          <a:p>
            <a:pPr marL="201168" lvl="1" indent="0">
              <a:buNone/>
            </a:pPr>
            <a:endParaRPr lang="en-US" dirty="0"/>
          </a:p>
          <a:p>
            <a:pPr marL="201168" lvl="1" indent="0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23685" y="1741464"/>
            <a:ext cx="4937760" cy="736282"/>
          </a:xfrm>
        </p:spPr>
        <p:txBody>
          <a:bodyPr>
            <a:normAutofit/>
          </a:bodyPr>
          <a:lstStyle/>
          <a:p>
            <a:r>
              <a:rPr lang="en-US" sz="2400" dirty="0"/>
              <a:t>Recommendations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8273" y="2343275"/>
            <a:ext cx="4937760" cy="3378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sz="2400" dirty="0"/>
              <a:t>Possible remediation of tailings </a:t>
            </a:r>
            <a:r>
              <a:rPr lang="en-US" sz="2400" dirty="0" smtClean="0"/>
              <a:t>pile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 Signage 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Larger scale sampling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Larger grid for un-biased results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More in depth sampling based on wind migration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8380-1349-4A86-A3B8-7351DF8B9DF4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Picture 7" descr="Screen Shot 2016-04-20 at 5.16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498" y="5011859"/>
            <a:ext cx="6158963" cy="12004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08863" y="6281767"/>
            <a:ext cx="4294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Figure </a:t>
            </a:r>
            <a:r>
              <a:rPr lang="en-US" sz="1400" dirty="0" smtClean="0"/>
              <a:t>19. Red Cloud Mine and Black Rock Wash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8831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Questions</a:t>
            </a:r>
            <a:r>
              <a:rPr lang="es-ES" dirty="0"/>
              <a:t>?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8380-1349-4A86-A3B8-7351DF8B9DF4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24" y="1909787"/>
            <a:ext cx="7151511" cy="4022725"/>
          </a:xfrm>
        </p:spPr>
      </p:pic>
      <p:sp>
        <p:nvSpPr>
          <p:cNvPr id="6" name="TextBox 5"/>
          <p:cNvSpPr txBox="1"/>
          <p:nvPr/>
        </p:nvSpPr>
        <p:spPr>
          <a:xfrm>
            <a:off x="2538322" y="5960124"/>
            <a:ext cx="7712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Figure </a:t>
            </a:r>
            <a:r>
              <a:rPr lang="en-US" sz="1400" dirty="0" smtClean="0"/>
              <a:t>20: </a:t>
            </a:r>
            <a:r>
              <a:rPr lang="en-US" sz="1400" dirty="0"/>
              <a:t>Red Cloud Mine team and mine operator </a:t>
            </a:r>
            <a:r>
              <a:rPr lang="en-US" sz="1200" i="1" dirty="0"/>
              <a:t>(photo taken by Kelsey Hammond</a:t>
            </a:r>
            <a:r>
              <a:rPr lang="en-US" sz="14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3853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524" y="220621"/>
            <a:ext cx="4955427" cy="1450757"/>
          </a:xfrm>
        </p:spPr>
        <p:txBody>
          <a:bodyPr/>
          <a:lstStyle/>
          <a:p>
            <a:r>
              <a:rPr lang="en-US" dirty="0" smtClean="0"/>
              <a:t>Mines Near </a:t>
            </a:r>
            <a:br>
              <a:rPr lang="en-US" dirty="0" smtClean="0"/>
            </a:br>
            <a:r>
              <a:rPr lang="en-US" dirty="0" smtClean="0"/>
              <a:t>Red Cloud Mine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412" y="1863992"/>
            <a:ext cx="2510117" cy="447027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Red Cloud Mine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33.1003158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-114.5996761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Princess Mine 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33.1061489</a:t>
            </a:r>
            <a:endParaRPr lang="en-US" sz="2000" dirty="0">
              <a:solidFill>
                <a:srgbClr val="000000"/>
              </a:solidFill>
            </a:endParaRP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114.5846755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Papago</a:t>
            </a:r>
            <a:r>
              <a:rPr lang="en-US" dirty="0" smtClean="0">
                <a:solidFill>
                  <a:srgbClr val="000000"/>
                </a:solidFill>
              </a:rPr>
              <a:t> Mine 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33.0914271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-114.599676</a:t>
            </a:r>
          </a:p>
          <a:p>
            <a:pPr lvl="1"/>
            <a:endParaRPr lang="en-US" sz="2000" dirty="0" smtClean="0">
              <a:solidFill>
                <a:srgbClr val="000000"/>
              </a:solidFill>
            </a:endParaRPr>
          </a:p>
          <a:p>
            <a:pPr lvl="1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8380-1349-4A86-A3B8-7351DF8B9DF4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 descr="Screen Shot 2016-04-20 at 4.50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717" y="197945"/>
            <a:ext cx="6055423" cy="60662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8770650" y="5674448"/>
            <a:ext cx="2420901" cy="27593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77294" y="519953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 Mile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66793" y="6303771"/>
            <a:ext cx="5231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Figure 21: Red Cloud Mine and Surrounding Mines </a:t>
            </a:r>
            <a:endParaRPr lang="en-US" sz="1400" i="1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841812" y="1852039"/>
            <a:ext cx="2510117" cy="447027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Eureka Mine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  33.039206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  -114.5643966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Dives Mine   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   33.1164265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-114.5863423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Black Rock Mine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  33.0883715   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  -114.5930091</a:t>
            </a:r>
          </a:p>
          <a:p>
            <a:pPr lvl="1"/>
            <a:endParaRPr lang="en-US" sz="2000" dirty="0" smtClean="0">
              <a:solidFill>
                <a:srgbClr val="000000"/>
              </a:solidFill>
            </a:endParaRPr>
          </a:p>
          <a:p>
            <a:pPr lvl="1"/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79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990" y="262416"/>
            <a:ext cx="5793850" cy="1330403"/>
          </a:xfrm>
        </p:spPr>
        <p:txBody>
          <a:bodyPr/>
          <a:lstStyle/>
          <a:p>
            <a:r>
              <a:rPr lang="en-US" dirty="0"/>
              <a:t>Project Scope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96893" y="5759242"/>
            <a:ext cx="46215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Figure 1: Location of Red Cloud Mine </a:t>
            </a:r>
            <a:r>
              <a:rPr lang="en-US" sz="1200" dirty="0"/>
              <a:t>(</a:t>
            </a:r>
            <a:r>
              <a:rPr lang="en-US" sz="1200" i="1" dirty="0"/>
              <a:t>created in Google Earth by Kelsey Hammond)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447" y="1880776"/>
            <a:ext cx="6591357" cy="430810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Preliminary Assessment and Site Inspection (PA/SI)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Determine extent and toxicity of tailings in Black Rock Wash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Mine located on private land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Bureau of Land Management (BLM) project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Client: Eric Zielske, Professional Environmental Engineer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 Contaminant </a:t>
            </a:r>
            <a:r>
              <a:rPr lang="en-US" sz="2400" dirty="0"/>
              <a:t>of Concern (COCs) found in 2009 BLM Study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Lead </a:t>
            </a:r>
          </a:p>
          <a:p>
            <a:pPr marL="0" indent="0">
              <a:buNone/>
            </a:pPr>
            <a:endParaRPr lang="en-US" sz="1700" dirty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8380-1349-4A86-A3B8-7351DF8B9DF4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389" y="1865066"/>
            <a:ext cx="4548317" cy="389417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0414841" y="5555716"/>
            <a:ext cx="1049824" cy="105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525524" y="5118518"/>
            <a:ext cx="1098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80 Miles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59560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89" y="119530"/>
            <a:ext cx="10419996" cy="896090"/>
          </a:xfrm>
        </p:spPr>
        <p:txBody>
          <a:bodyPr>
            <a:normAutofit/>
          </a:bodyPr>
          <a:lstStyle/>
          <a:p>
            <a:r>
              <a:rPr lang="en-US" dirty="0" smtClean="0"/>
              <a:t>Results: </a:t>
            </a:r>
            <a:r>
              <a:rPr lang="en-US" sz="4400" dirty="0" smtClean="0"/>
              <a:t>Hot Spot Levels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8380-1349-4A86-A3B8-7351DF8B9DF4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962769"/>
              </p:ext>
            </p:extLst>
          </p:nvPr>
        </p:nvGraphicFramePr>
        <p:xfrm>
          <a:off x="5651327" y="1344705"/>
          <a:ext cx="5501545" cy="4718155"/>
        </p:xfrm>
        <a:graphic>
          <a:graphicData uri="http://schemas.openxmlformats.org/drawingml/2006/table">
            <a:tbl>
              <a:tblPr/>
              <a:tblGrid>
                <a:gridCol w="2239567"/>
                <a:gridCol w="1332368"/>
                <a:gridCol w="1929610"/>
              </a:tblGrid>
              <a:tr h="519551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800" b="1" i="0" u="none" strike="noStrike" dirty="0" err="1">
                          <a:effectLst/>
                          <a:latin typeface="Times New Roman"/>
                        </a:rPr>
                        <a:t>Scenario</a:t>
                      </a:r>
                      <a:endParaRPr lang="es-ES_tradnl" sz="1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err="1" smtClean="0">
                          <a:effectLst/>
                          <a:latin typeface="Times New Roman"/>
                        </a:rPr>
                        <a:t>PbB</a:t>
                      </a:r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 (</a:t>
                      </a:r>
                      <a:r>
                        <a:rPr lang="en-US" sz="1800" b="1" i="0" u="none" strike="noStrike" dirty="0" err="1" smtClean="0">
                          <a:effectLst/>
                          <a:latin typeface="Times New Roman"/>
                        </a:rPr>
                        <a:t>ug</a:t>
                      </a:r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/</a:t>
                      </a:r>
                      <a:r>
                        <a:rPr lang="en-US" sz="1800" b="1" i="0" u="none" strike="noStrike" dirty="0" err="1" smtClean="0">
                          <a:effectLst/>
                          <a:latin typeface="Times New Roman"/>
                        </a:rPr>
                        <a:t>dL</a:t>
                      </a:r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)</a:t>
                      </a:r>
                      <a:endParaRPr lang="en-US" sz="1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Probability that fetal </a:t>
                      </a:r>
                      <a:r>
                        <a:rPr lang="en-US" sz="1800" b="1" i="0" u="none" strike="noStrike" dirty="0" err="1">
                          <a:effectLst/>
                          <a:latin typeface="Times New Roman"/>
                        </a:rPr>
                        <a:t>PbB</a:t>
                      </a:r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 &gt; </a:t>
                      </a:r>
                      <a:r>
                        <a:rPr lang="en-US" sz="1800" b="1" i="0" u="none" strike="noStrike" dirty="0" err="1" smtClean="0">
                          <a:effectLst/>
                          <a:latin typeface="Times New Roman"/>
                        </a:rPr>
                        <a:t>PbBt</a:t>
                      </a:r>
                      <a:endParaRPr lang="en-US" sz="1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5630">
                <a:tc>
                  <a:txBody>
                    <a:bodyPr/>
                    <a:lstStyle/>
                    <a:p>
                      <a:pPr algn="l" fontAlgn="b"/>
                      <a:r>
                        <a:rPr lang="hu-HU" sz="1800" b="1" i="0" u="none" strike="noStrike" dirty="0">
                          <a:effectLst/>
                          <a:latin typeface="Times New Roman"/>
                        </a:rPr>
                        <a:t>Adult Worker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63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Full</a:t>
                      </a:r>
                      <a:r>
                        <a:rPr lang="en-US" sz="1800" b="0" i="0" u="none" strike="noStrike" baseline="0" dirty="0" smtClean="0">
                          <a:effectLst/>
                          <a:latin typeface="Times New Roman"/>
                        </a:rPr>
                        <a:t>-time</a:t>
                      </a:r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(330 days)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</a:tr>
              <a:tr h="26563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95% (2874 ppm)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27</a:t>
                      </a:r>
                      <a:endParaRPr lang="en-US" sz="1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88.40</a:t>
                      </a:r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</a:tr>
              <a:tr h="26563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50% (399 ppm)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2.5</a:t>
                      </a:r>
                      <a:endParaRPr lang="en-US" sz="1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2.20%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</a:tr>
              <a:tr h="26563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Part-time </a:t>
                      </a:r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(150)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6563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95% (2874 ppm)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13.1</a:t>
                      </a:r>
                      <a:endParaRPr lang="en-US" sz="1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58.70%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6563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50% (399 ppm)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3.2</a:t>
                      </a:r>
                      <a:endParaRPr lang="en-US" sz="1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4.50</a:t>
                      </a:r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6563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Adult Recreational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63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High use (20 days)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</a:tr>
              <a:tr h="26563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95% (2874 ppm)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3</a:t>
                      </a:r>
                      <a:endParaRPr lang="en-US" sz="1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4.10</a:t>
                      </a:r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</a:tr>
              <a:tr h="26563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50% (399 ppm)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1.7</a:t>
                      </a:r>
                      <a:endParaRPr lang="en-US" sz="1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0.6%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</a:tr>
              <a:tr h="4262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Average Use (6 days)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6563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95% (2874 ppm)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2</a:t>
                      </a:r>
                      <a:endParaRPr lang="en-US" sz="1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1.0%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6563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50% (399 ppm)</a:t>
                      </a: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1.6</a:t>
                      </a:r>
                      <a:endParaRPr lang="en-US" sz="1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.40%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650" marR="12650" marT="126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788385"/>
              </p:ext>
            </p:extLst>
          </p:nvPr>
        </p:nvGraphicFramePr>
        <p:xfrm>
          <a:off x="372281" y="1316350"/>
          <a:ext cx="4214660" cy="4879340"/>
        </p:xfrm>
        <a:graphic>
          <a:graphicData uri="http://schemas.openxmlformats.org/drawingml/2006/table">
            <a:tbl>
              <a:tblPr/>
              <a:tblGrid>
                <a:gridCol w="2421719"/>
                <a:gridCol w="1792941"/>
              </a:tblGrid>
              <a:tr h="24863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High use (20 days)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8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95</a:t>
                      </a:r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%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 </a:t>
                      </a:r>
                      <a:r>
                        <a:rPr lang="en-US" sz="1800" b="1" i="0" u="none" strike="noStrike" dirty="0" err="1" smtClean="0">
                          <a:effectLst/>
                          <a:latin typeface="Times New Roman"/>
                        </a:rPr>
                        <a:t>Pb</a:t>
                      </a:r>
                      <a:r>
                        <a:rPr lang="en-US" sz="1800" b="1" i="0" u="none" strike="noStrike" baseline="0" dirty="0" err="1" smtClean="0">
                          <a:effectLst/>
                          <a:latin typeface="Times New Roman"/>
                        </a:rPr>
                        <a:t>B</a:t>
                      </a:r>
                      <a:r>
                        <a:rPr lang="en-US" sz="1800" b="1" i="0" u="none" strike="noStrike" baseline="0" dirty="0" smtClean="0">
                          <a:effectLst/>
                          <a:latin typeface="Times New Roman"/>
                        </a:rPr>
                        <a:t> (</a:t>
                      </a:r>
                      <a:r>
                        <a:rPr lang="en-US" sz="1800" b="1" i="0" u="none" strike="noStrike" baseline="0" dirty="0" err="1" smtClean="0">
                          <a:effectLst/>
                          <a:latin typeface="Times New Roman"/>
                        </a:rPr>
                        <a:t>ug</a:t>
                      </a:r>
                      <a:r>
                        <a:rPr lang="en-US" sz="1800" b="1" i="0" u="none" strike="noStrike" baseline="0" dirty="0" smtClean="0">
                          <a:effectLst/>
                          <a:latin typeface="Times New Roman"/>
                        </a:rPr>
                        <a:t>/</a:t>
                      </a:r>
                      <a:r>
                        <a:rPr lang="en-US" sz="1800" b="1" i="0" u="none" strike="noStrike" baseline="0" dirty="0" err="1" smtClean="0">
                          <a:effectLst/>
                          <a:latin typeface="Times New Roman"/>
                        </a:rPr>
                        <a:t>dL</a:t>
                      </a:r>
                      <a:r>
                        <a:rPr lang="en-US" sz="1800" b="1" i="0" u="none" strike="noStrike" baseline="0" dirty="0" smtClean="0">
                          <a:effectLst/>
                          <a:latin typeface="Times New Roman"/>
                        </a:rPr>
                        <a:t>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</a:tr>
              <a:tr h="248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.5-1 year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7.4</a:t>
                      </a:r>
                      <a:endParaRPr lang="en-US" sz="1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1-2 year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8.6</a:t>
                      </a:r>
                      <a:endParaRPr lang="en-US" sz="1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2-3 year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8.1</a:t>
                      </a:r>
                      <a:endParaRPr lang="en-US" sz="1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3-4 year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7.7</a:t>
                      </a:r>
                      <a:endParaRPr lang="en-US" sz="1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4-5 year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6.4</a:t>
                      </a:r>
                      <a:endParaRPr lang="en-US" sz="1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5-6 year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5.2</a:t>
                      </a:r>
                      <a:endParaRPr lang="en-US" sz="1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6-7 year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4.5</a:t>
                      </a:r>
                      <a:endParaRPr lang="en-US" sz="1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50</a:t>
                      </a:r>
                      <a:r>
                        <a:rPr lang="en-US" sz="1800" b="0" i="0" u="none" strike="noStrike" dirty="0" smtClean="0">
                          <a:effectLst/>
                          <a:latin typeface="Times New Roman"/>
                        </a:rPr>
                        <a:t>%</a:t>
                      </a:r>
                      <a:endParaRPr lang="en-US" sz="1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Times New Roman"/>
                        </a:rPr>
                        <a:t> </a:t>
                      </a:r>
                      <a:r>
                        <a:rPr lang="en-US" sz="1800" b="1" i="0" u="none" strike="noStrike" dirty="0" err="1" smtClean="0">
                          <a:effectLst/>
                          <a:latin typeface="Times New Roman"/>
                        </a:rPr>
                        <a:t>PbB</a:t>
                      </a:r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 (</a:t>
                      </a:r>
                      <a:r>
                        <a:rPr lang="en-US" sz="1800" b="1" i="0" u="none" strike="noStrike" dirty="0" err="1" smtClean="0">
                          <a:effectLst/>
                          <a:latin typeface="Times New Roman"/>
                        </a:rPr>
                        <a:t>ug</a:t>
                      </a:r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/</a:t>
                      </a:r>
                      <a:r>
                        <a:rPr lang="en-US" sz="1800" b="1" i="0" u="none" strike="noStrike" dirty="0" err="1" smtClean="0">
                          <a:effectLst/>
                          <a:latin typeface="Times New Roman"/>
                        </a:rPr>
                        <a:t>dL</a:t>
                      </a:r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)</a:t>
                      </a:r>
                      <a:endParaRPr lang="en-US" sz="1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</a:tr>
              <a:tr h="248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.5-1 year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1.9</a:t>
                      </a:r>
                      <a:endParaRPr lang="en-US" sz="1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1-2 year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2.1</a:t>
                      </a:r>
                      <a:endParaRPr lang="en-US" sz="1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2-3 year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2</a:t>
                      </a:r>
                      <a:endParaRPr lang="en-US" sz="1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3-4 year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1.9</a:t>
                      </a:r>
                      <a:endParaRPr lang="en-US" sz="1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4-5 year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1.6</a:t>
                      </a:r>
                      <a:endParaRPr lang="en-US" sz="1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5-6 year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1.4</a:t>
                      </a:r>
                      <a:endParaRPr lang="en-US" sz="1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6-7 year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effectLst/>
                          <a:latin typeface="Times New Roman"/>
                        </a:rPr>
                        <a:t>1.3</a:t>
                      </a:r>
                      <a:endParaRPr lang="en-US" sz="1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779059" y="1628588"/>
            <a:ext cx="1778000" cy="4573716"/>
          </a:xfrm>
          <a:prstGeom prst="rect">
            <a:avLst/>
          </a:prstGeom>
          <a:noFill/>
          <a:ln w="76200">
            <a:solidFill>
              <a:srgbClr val="FF43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898770" y="1374588"/>
            <a:ext cx="1319936" cy="4676588"/>
          </a:xfrm>
          <a:prstGeom prst="rect">
            <a:avLst/>
          </a:prstGeom>
          <a:noFill/>
          <a:ln w="76200">
            <a:solidFill>
              <a:srgbClr val="FF43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4"/>
          <p:cNvSpPr txBox="1"/>
          <p:nvPr/>
        </p:nvSpPr>
        <p:spPr>
          <a:xfrm>
            <a:off x="5646373" y="6281389"/>
            <a:ext cx="5036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Table 9: Adult Model with Hot Spot Data  </a:t>
            </a:r>
            <a:endParaRPr lang="en-US" sz="1200" i="1" dirty="0"/>
          </a:p>
        </p:txBody>
      </p:sp>
      <p:sp>
        <p:nvSpPr>
          <p:cNvPr id="10" name="TextBox 4"/>
          <p:cNvSpPr txBox="1"/>
          <p:nvPr/>
        </p:nvSpPr>
        <p:spPr>
          <a:xfrm>
            <a:off x="345243" y="6296223"/>
            <a:ext cx="5036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Table </a:t>
            </a:r>
            <a:r>
              <a:rPr lang="en-US" sz="1400" dirty="0"/>
              <a:t>8</a:t>
            </a:r>
            <a:r>
              <a:rPr lang="en-US" sz="1400" dirty="0" smtClean="0"/>
              <a:t>: Children Model with Hot Spot Data  </a:t>
            </a:r>
            <a:endParaRPr lang="en-US" sz="12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841809" y="333019"/>
            <a:ext cx="49971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Children </a:t>
            </a:r>
            <a:r>
              <a:rPr lang="en-US" sz="2200" b="1" dirty="0" smtClean="0">
                <a:solidFill>
                  <a:srgbClr val="FF0000"/>
                </a:solidFill>
              </a:rPr>
              <a:t>&lt; 5 </a:t>
            </a:r>
            <a:r>
              <a:rPr lang="en-US" sz="2200" b="1" dirty="0" err="1" smtClean="0">
                <a:solidFill>
                  <a:srgbClr val="FF0000"/>
                </a:solidFill>
              </a:rPr>
              <a:t>ug</a:t>
            </a:r>
            <a:r>
              <a:rPr lang="en-US" sz="2200" b="1" dirty="0" smtClean="0">
                <a:solidFill>
                  <a:srgbClr val="FF0000"/>
                </a:solidFill>
              </a:rPr>
              <a:t>/</a:t>
            </a:r>
            <a:r>
              <a:rPr lang="en-US" sz="2200" b="1" dirty="0" err="1" smtClean="0">
                <a:solidFill>
                  <a:srgbClr val="FF0000"/>
                </a:solidFill>
              </a:rPr>
              <a:t>dL</a:t>
            </a:r>
            <a:r>
              <a:rPr lang="en-US" sz="2200" b="1" dirty="0" smtClean="0">
                <a:solidFill>
                  <a:srgbClr val="FF0000"/>
                </a:solidFill>
              </a:rPr>
              <a:t>          </a:t>
            </a:r>
            <a:r>
              <a:rPr lang="en-US" sz="2200" b="1" dirty="0"/>
              <a:t>Adults </a:t>
            </a:r>
            <a:r>
              <a:rPr lang="en-US" sz="2200" b="1" dirty="0">
                <a:solidFill>
                  <a:srgbClr val="FF0000"/>
                </a:solidFill>
              </a:rPr>
              <a:t>&lt; 10 </a:t>
            </a:r>
            <a:r>
              <a:rPr lang="en-US" sz="2200" b="1" dirty="0" err="1">
                <a:solidFill>
                  <a:srgbClr val="FF0000"/>
                </a:solidFill>
              </a:rPr>
              <a:t>ug</a:t>
            </a:r>
            <a:r>
              <a:rPr lang="en-US" sz="2200" b="1" dirty="0">
                <a:solidFill>
                  <a:srgbClr val="FF0000"/>
                </a:solidFill>
              </a:rPr>
              <a:t>/</a:t>
            </a:r>
            <a:r>
              <a:rPr lang="en-US" sz="2200" b="1" dirty="0" err="1">
                <a:solidFill>
                  <a:srgbClr val="FF0000"/>
                </a:solidFill>
              </a:rPr>
              <a:t>dL</a:t>
            </a:r>
            <a:endParaRPr lang="en-US" sz="2200" b="1" dirty="0">
              <a:solidFill>
                <a:srgbClr val="FF0000"/>
              </a:solidFill>
            </a:endParaRPr>
          </a:p>
          <a:p>
            <a:endParaRPr lang="en-US" sz="22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14667" y="885356"/>
            <a:ext cx="5111193" cy="42335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IEUBK Child Lead Model 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5624530" y="945120"/>
            <a:ext cx="5111193" cy="423357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7F7F7F"/>
                </a:solidFill>
              </a:rPr>
              <a:t>Adult Lead Methodology </a:t>
            </a:r>
          </a:p>
        </p:txBody>
      </p:sp>
    </p:spTree>
    <p:extLst>
      <p:ext uri="{BB962C8B-B14F-4D97-AF65-F5344CB8AC3E}">
        <p14:creationId xmlns:p14="http://schemas.microsoft.com/office/powerpoint/2010/main" val="311750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311" y="263927"/>
            <a:ext cx="10067182" cy="780622"/>
          </a:xfrm>
        </p:spPr>
        <p:txBody>
          <a:bodyPr/>
          <a:lstStyle/>
          <a:p>
            <a:r>
              <a:rPr lang="en-US" dirty="0" smtClean="0"/>
              <a:t>Original BLM Map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8380-1349-4A86-A3B8-7351DF8B9DF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7" r="1256"/>
          <a:stretch/>
        </p:blipFill>
        <p:spPr>
          <a:xfrm>
            <a:off x="1072005" y="1136438"/>
            <a:ext cx="10192298" cy="49700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9263" y="6273889"/>
            <a:ext cx="5231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Figure 22: Red Cloud Mine, BLM Land, and State Trust Land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83402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8380-1349-4A86-A3B8-7351DF8B9DF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92" y="296918"/>
            <a:ext cx="11542038" cy="5885583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300420" y="6359084"/>
            <a:ext cx="5036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Table 10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53773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046" y="346405"/>
            <a:ext cx="10058400" cy="929081"/>
          </a:xfrm>
        </p:spPr>
        <p:txBody>
          <a:bodyPr>
            <a:normAutofit/>
          </a:bodyPr>
          <a:lstStyle/>
          <a:p>
            <a:r>
              <a:rPr lang="en-US" dirty="0" smtClean="0"/>
              <a:t>Other Contaminates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8380-1349-4A86-A3B8-7351DF8B9DF4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91" y="1399632"/>
            <a:ext cx="10241774" cy="4797220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1017596" y="6359084"/>
            <a:ext cx="5036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Table 11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04397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469" y="234974"/>
            <a:ext cx="10058400" cy="1450757"/>
          </a:xfrm>
        </p:spPr>
        <p:txBody>
          <a:bodyPr/>
          <a:lstStyle/>
          <a:p>
            <a:r>
              <a:rPr lang="en-US" dirty="0"/>
              <a:t>Field 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948" y="1962716"/>
            <a:ext cx="4712207" cy="4170421"/>
          </a:xfrm>
        </p:spPr>
        <p:txBody>
          <a:bodyPr>
            <a:normAutofit fontScale="92500" lnSpcReduction="10000"/>
          </a:bodyPr>
          <a:lstStyle/>
          <a:p>
            <a:pPr>
              <a:buFont typeface="Arial"/>
              <a:buChar char="•"/>
            </a:pPr>
            <a:r>
              <a:rPr lang="en-US" sz="2600" dirty="0"/>
              <a:t>  Prior to Sampling </a:t>
            </a:r>
          </a:p>
          <a:p>
            <a:pPr lvl="1">
              <a:buFont typeface="Arial"/>
              <a:buChar char="•"/>
            </a:pPr>
            <a:r>
              <a:rPr lang="en-US" sz="2600" dirty="0"/>
              <a:t>Work Plan</a:t>
            </a:r>
          </a:p>
          <a:p>
            <a:pPr lvl="2">
              <a:buFont typeface="Arial"/>
              <a:buChar char="•"/>
            </a:pPr>
            <a:r>
              <a:rPr lang="en-US" sz="2600" dirty="0"/>
              <a:t>Sampling and Analysis Plan</a:t>
            </a:r>
          </a:p>
          <a:p>
            <a:pPr lvl="2">
              <a:buFont typeface="Arial"/>
              <a:buChar char="•"/>
            </a:pPr>
            <a:r>
              <a:rPr lang="en-US" sz="2600" dirty="0"/>
              <a:t>Health and Safety Plan </a:t>
            </a:r>
          </a:p>
          <a:p>
            <a:pPr>
              <a:buFont typeface="Arial"/>
              <a:buChar char="•"/>
            </a:pPr>
            <a:r>
              <a:rPr lang="en-US" sz="2600" dirty="0"/>
              <a:t> Field Sampling (1/30/16)</a:t>
            </a:r>
          </a:p>
          <a:p>
            <a:pPr lvl="1">
              <a:buFont typeface="Arial"/>
              <a:buChar char="•"/>
            </a:pPr>
            <a:r>
              <a:rPr lang="en-US" sz="2600" dirty="0"/>
              <a:t>Went according to Sampling Plan </a:t>
            </a:r>
          </a:p>
          <a:p>
            <a:pPr lvl="1">
              <a:buFont typeface="Arial"/>
              <a:buChar char="•"/>
            </a:pPr>
            <a:r>
              <a:rPr lang="en-US" sz="2600" dirty="0"/>
              <a:t>Grid: 80</a:t>
            </a:r>
          </a:p>
          <a:p>
            <a:pPr lvl="1">
              <a:buFont typeface="Arial"/>
              <a:buChar char="•"/>
            </a:pPr>
            <a:r>
              <a:rPr lang="en-US" sz="2600" dirty="0"/>
              <a:t>Hot Spots: 11 </a:t>
            </a:r>
          </a:p>
          <a:p>
            <a:pPr lvl="1">
              <a:buFont typeface="Arial"/>
              <a:buChar char="•"/>
            </a:pPr>
            <a:r>
              <a:rPr lang="en-US" sz="2600" dirty="0"/>
              <a:t>Down Wash: 2 </a:t>
            </a:r>
          </a:p>
          <a:p>
            <a:pPr lvl="1">
              <a:buFont typeface="Arial"/>
              <a:buChar char="•"/>
            </a:pPr>
            <a:r>
              <a:rPr lang="en-US" sz="2600" dirty="0"/>
              <a:t>Background: 3</a:t>
            </a:r>
          </a:p>
          <a:p>
            <a:pPr lvl="1">
              <a:buFont typeface="Arial"/>
              <a:buChar char="•"/>
            </a:pP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8380-1349-4A86-A3B8-7351DF8B9DF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" name="Picture 9" descr="Screen Shot 2016-04-19 at 8.27.3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1" t="7863" r="578" b="8178"/>
          <a:stretch/>
        </p:blipFill>
        <p:spPr>
          <a:xfrm>
            <a:off x="5564416" y="3425868"/>
            <a:ext cx="6115842" cy="2573578"/>
          </a:xfrm>
          <a:prstGeom prst="rect">
            <a:avLst/>
          </a:prstGeom>
        </p:spPr>
      </p:pic>
      <p:pic>
        <p:nvPicPr>
          <p:cNvPr id="15" name="Picture 14" descr="Screen Shot 2016-04-19 at 8.26.4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" t="43569" r="567" b="6136"/>
          <a:stretch/>
        </p:blipFill>
        <p:spPr>
          <a:xfrm>
            <a:off x="6015580" y="598314"/>
            <a:ext cx="5297057" cy="2300961"/>
          </a:xfrm>
          <a:prstGeom prst="rect">
            <a:avLst/>
          </a:prstGeom>
        </p:spPr>
      </p:pic>
      <p:sp>
        <p:nvSpPr>
          <p:cNvPr id="17" name="TextBox 4"/>
          <p:cNvSpPr txBox="1"/>
          <p:nvPr/>
        </p:nvSpPr>
        <p:spPr>
          <a:xfrm>
            <a:off x="6009620" y="2872883"/>
            <a:ext cx="5156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Figure </a:t>
            </a:r>
            <a:r>
              <a:rPr lang="en-US" sz="1400" dirty="0" smtClean="0"/>
              <a:t>2: </a:t>
            </a:r>
            <a:r>
              <a:rPr lang="en-US" sz="1400" dirty="0"/>
              <a:t>Decontamination Set-up </a:t>
            </a:r>
            <a:r>
              <a:rPr lang="en-US" sz="1200" i="1" dirty="0"/>
              <a:t>(Photo by Kelsey Hammond) </a:t>
            </a:r>
          </a:p>
        </p:txBody>
      </p:sp>
      <p:sp>
        <p:nvSpPr>
          <p:cNvPr id="18" name="TextBox 4"/>
          <p:cNvSpPr txBox="1"/>
          <p:nvPr/>
        </p:nvSpPr>
        <p:spPr>
          <a:xfrm>
            <a:off x="5601979" y="6008864"/>
            <a:ext cx="6149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Figure </a:t>
            </a:r>
            <a:r>
              <a:rPr lang="en-US" sz="1400" dirty="0" smtClean="0"/>
              <a:t>3: </a:t>
            </a:r>
            <a:r>
              <a:rPr lang="en-US" sz="1400" dirty="0"/>
              <a:t>Kelsey Hammond Obtaining Sample using the techniques laid out in the Sampling Plan </a:t>
            </a:r>
            <a:r>
              <a:rPr lang="en-US" sz="1200" i="1" dirty="0"/>
              <a:t>(Photo by Kelsey Hammond) </a:t>
            </a:r>
          </a:p>
        </p:txBody>
      </p:sp>
    </p:spTree>
    <p:extLst>
      <p:ext uri="{BB962C8B-B14F-4D97-AF65-F5344CB8AC3E}">
        <p14:creationId xmlns:p14="http://schemas.microsoft.com/office/powerpoint/2010/main" val="192410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234" y="147718"/>
            <a:ext cx="6661989" cy="850256"/>
          </a:xfrm>
        </p:spPr>
        <p:txBody>
          <a:bodyPr/>
          <a:lstStyle/>
          <a:p>
            <a:r>
              <a:rPr lang="en-US" dirty="0" smtClean="0"/>
              <a:t>Sampling: </a:t>
            </a:r>
            <a:r>
              <a:rPr lang="en-US" sz="4400" dirty="0"/>
              <a:t>Hot Spots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8380-1349-4A86-A3B8-7351DF8B9DF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" t="3354"/>
          <a:stretch/>
        </p:blipFill>
        <p:spPr>
          <a:xfrm>
            <a:off x="7190682" y="161816"/>
            <a:ext cx="4825023" cy="607733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8411120" y="247433"/>
            <a:ext cx="2358412" cy="2315832"/>
          </a:xfrm>
          <a:prstGeom prst="rect">
            <a:avLst/>
          </a:prstGeom>
          <a:noFill/>
          <a:ln w="57150" cmpd="sng">
            <a:solidFill>
              <a:schemeClr val="accent2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stCxn id="28" idx="1"/>
          </p:cNvCxnSpPr>
          <p:nvPr/>
        </p:nvCxnSpPr>
        <p:spPr>
          <a:xfrm flipH="1">
            <a:off x="7042251" y="1405349"/>
            <a:ext cx="1368869" cy="904020"/>
          </a:xfrm>
          <a:prstGeom prst="straightConnector1">
            <a:avLst/>
          </a:prstGeom>
          <a:ln w="57150" cmpd="sng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4"/>
          <p:cNvSpPr txBox="1"/>
          <p:nvPr/>
        </p:nvSpPr>
        <p:spPr>
          <a:xfrm>
            <a:off x="488573" y="6272468"/>
            <a:ext cx="5156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Figure 4</a:t>
            </a:r>
            <a:r>
              <a:rPr lang="en-US" sz="1400" dirty="0" smtClean="0"/>
              <a:t>: </a:t>
            </a:r>
            <a:r>
              <a:rPr lang="en-US" sz="1400" dirty="0"/>
              <a:t>Hot Spots </a:t>
            </a:r>
            <a:r>
              <a:rPr lang="en-US" sz="1200" i="1" dirty="0"/>
              <a:t>(created by Dani Halloran in ArcMap) </a:t>
            </a:r>
          </a:p>
        </p:txBody>
      </p:sp>
      <p:sp>
        <p:nvSpPr>
          <p:cNvPr id="34" name="TextBox 4"/>
          <p:cNvSpPr txBox="1"/>
          <p:nvPr/>
        </p:nvSpPr>
        <p:spPr>
          <a:xfrm>
            <a:off x="7191869" y="6237933"/>
            <a:ext cx="41579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Figure 5: </a:t>
            </a:r>
            <a:r>
              <a:rPr lang="en-US" sz="1400" dirty="0"/>
              <a:t>Grid, Hot Spots, and Background Samples </a:t>
            </a:r>
            <a:r>
              <a:rPr lang="en-US" sz="1200" i="1" dirty="0"/>
              <a:t>(created by Dani Halloran in ArcMap)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74300" y="3104656"/>
            <a:ext cx="803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BK1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455107" y="3678493"/>
            <a:ext cx="759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BK2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78898" y="3191033"/>
            <a:ext cx="718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BK3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707982" y="4041394"/>
            <a:ext cx="909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DW1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85657" y="5558216"/>
            <a:ext cx="816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DW2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725525" y="311229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/>
          </a:p>
        </p:txBody>
      </p:sp>
      <p:pic>
        <p:nvPicPr>
          <p:cNvPr id="11" name="Picture 10" descr="Screen Shot 2016-04-19 at 10.43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94" y="1029406"/>
            <a:ext cx="6576779" cy="521221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759676" y="928401"/>
            <a:ext cx="1314823" cy="121023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538724" y="6063715"/>
            <a:ext cx="1049824" cy="105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09172" y="5641459"/>
            <a:ext cx="808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200 ft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7269727" y="6119826"/>
            <a:ext cx="1042438" cy="782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438068" y="5756926"/>
            <a:ext cx="819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5</a:t>
            </a:r>
            <a:r>
              <a:rPr lang="en-US" sz="1600" b="1" dirty="0" smtClean="0">
                <a:solidFill>
                  <a:schemeClr val="bg1"/>
                </a:solidFill>
              </a:rPr>
              <a:t>00 </a:t>
            </a:r>
            <a:r>
              <a:rPr lang="en-US" sz="1600" b="1" dirty="0">
                <a:solidFill>
                  <a:schemeClr val="bg1"/>
                </a:solidFill>
              </a:rPr>
              <a:t>ft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45948" y="5474086"/>
            <a:ext cx="2246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BK = Background </a:t>
            </a:r>
          </a:p>
          <a:p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DW = Down Wash</a:t>
            </a:r>
            <a:endParaRPr lang="en-US" sz="2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5847" y="5698240"/>
            <a:ext cx="492124" cy="58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9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789" y="188772"/>
            <a:ext cx="3900817" cy="2059330"/>
          </a:xfrm>
        </p:spPr>
        <p:txBody>
          <a:bodyPr>
            <a:normAutofit/>
          </a:bodyPr>
          <a:lstStyle/>
          <a:p>
            <a:r>
              <a:rPr lang="en-US" dirty="0"/>
              <a:t>Sampling:</a:t>
            </a:r>
            <a:br>
              <a:rPr lang="en-US" dirty="0"/>
            </a:br>
            <a:r>
              <a:rPr lang="en-US" sz="4400" dirty="0"/>
              <a:t>Background &amp;</a:t>
            </a:r>
            <a:br>
              <a:rPr lang="en-US" sz="4400" dirty="0"/>
            </a:br>
            <a:r>
              <a:rPr lang="en-US" sz="4400" dirty="0" smtClean="0"/>
              <a:t>Down </a:t>
            </a:r>
            <a:r>
              <a:rPr lang="en-US" sz="4400" dirty="0"/>
              <a:t>Wash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8380-1349-4A86-A3B8-7351DF8B9DF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5352" r="7163" b="1643"/>
          <a:stretch/>
        </p:blipFill>
        <p:spPr>
          <a:xfrm>
            <a:off x="4153390" y="261764"/>
            <a:ext cx="4677851" cy="5899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0337" b="818"/>
          <a:stretch/>
        </p:blipFill>
        <p:spPr>
          <a:xfrm>
            <a:off x="188790" y="2488358"/>
            <a:ext cx="3842617" cy="36398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13"/>
          <a:stretch/>
        </p:blipFill>
        <p:spPr>
          <a:xfrm>
            <a:off x="8984846" y="394705"/>
            <a:ext cx="3001829" cy="57343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27995" y="2557002"/>
            <a:ext cx="1534120" cy="1006349"/>
          </a:xfrm>
          <a:prstGeom prst="rect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011528" y="3209027"/>
            <a:ext cx="1699114" cy="2900321"/>
          </a:xfrm>
          <a:prstGeom prst="rect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9" idx="1"/>
            <a:endCxn id="5" idx="1"/>
          </p:cNvCxnSpPr>
          <p:nvPr/>
        </p:nvCxnSpPr>
        <p:spPr>
          <a:xfrm flipH="1">
            <a:off x="4153390" y="3060177"/>
            <a:ext cx="274605" cy="151194"/>
          </a:xfrm>
          <a:prstGeom prst="straightConnector1">
            <a:avLst/>
          </a:prstGeom>
          <a:ln w="57150" cmpd="sng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3"/>
          </p:cNvCxnSpPr>
          <p:nvPr/>
        </p:nvCxnSpPr>
        <p:spPr>
          <a:xfrm>
            <a:off x="6710642" y="4659188"/>
            <a:ext cx="2308135" cy="585672"/>
          </a:xfrm>
          <a:prstGeom prst="straightConnector1">
            <a:avLst/>
          </a:prstGeom>
          <a:ln w="57150" cmpd="sng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4"/>
          <p:cNvSpPr txBox="1"/>
          <p:nvPr/>
        </p:nvSpPr>
        <p:spPr>
          <a:xfrm>
            <a:off x="198677" y="6160976"/>
            <a:ext cx="27000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Figure </a:t>
            </a:r>
            <a:r>
              <a:rPr lang="en-US" sz="1400" dirty="0" smtClean="0"/>
              <a:t>6: </a:t>
            </a:r>
            <a:r>
              <a:rPr lang="en-US" sz="1400" dirty="0"/>
              <a:t>Background Sample </a:t>
            </a:r>
            <a:r>
              <a:rPr lang="en-US" sz="1200" i="1" dirty="0"/>
              <a:t>(created by Dani Halloran in ArcMap) </a:t>
            </a:r>
          </a:p>
        </p:txBody>
      </p:sp>
      <p:sp>
        <p:nvSpPr>
          <p:cNvPr id="22" name="TextBox 4"/>
          <p:cNvSpPr txBox="1"/>
          <p:nvPr/>
        </p:nvSpPr>
        <p:spPr>
          <a:xfrm>
            <a:off x="4219308" y="6170861"/>
            <a:ext cx="41579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Figure </a:t>
            </a:r>
            <a:r>
              <a:rPr lang="en-US" sz="1400" dirty="0" smtClean="0"/>
              <a:t>7: </a:t>
            </a:r>
            <a:r>
              <a:rPr lang="en-US" sz="1400" dirty="0"/>
              <a:t>Grid, Hot Spots, and Background Samples </a:t>
            </a:r>
            <a:r>
              <a:rPr lang="en-US" sz="1200" i="1" dirty="0"/>
              <a:t>(created by Dani Halloran in ArcMap) </a:t>
            </a:r>
          </a:p>
        </p:txBody>
      </p:sp>
      <p:sp>
        <p:nvSpPr>
          <p:cNvPr id="23" name="TextBox 4"/>
          <p:cNvSpPr txBox="1"/>
          <p:nvPr/>
        </p:nvSpPr>
        <p:spPr>
          <a:xfrm>
            <a:off x="8865566" y="6160977"/>
            <a:ext cx="31312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Figure </a:t>
            </a:r>
            <a:r>
              <a:rPr lang="en-US" sz="1400" dirty="0" smtClean="0"/>
              <a:t>8: </a:t>
            </a:r>
            <a:r>
              <a:rPr lang="en-US" sz="1400" dirty="0"/>
              <a:t>Down wash Samples </a:t>
            </a:r>
            <a:r>
              <a:rPr lang="en-US" sz="1200" i="1" dirty="0"/>
              <a:t>(created by Dani Halloran in ArcMap)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897" y="5612436"/>
            <a:ext cx="492124" cy="5873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06899" y="5579499"/>
            <a:ext cx="1205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DW2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17261" y="3977181"/>
            <a:ext cx="784452" cy="39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DW1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05633" y="2761323"/>
            <a:ext cx="835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BK3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30625" y="3286044"/>
            <a:ext cx="835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BK2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964160" y="2619904"/>
            <a:ext cx="66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BK1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97658" y="4187305"/>
            <a:ext cx="835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BK3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244470" y="4986353"/>
            <a:ext cx="1205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DW2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123905" y="2040355"/>
            <a:ext cx="838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DW1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24584" y="5590280"/>
            <a:ext cx="673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200 ft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2506491" y="5992962"/>
            <a:ext cx="1454238" cy="628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1092343" y="5981296"/>
            <a:ext cx="746927" cy="8069"/>
          </a:xfrm>
          <a:prstGeom prst="line">
            <a:avLst/>
          </a:prstGeom>
          <a:ln w="571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7630145" y="5931054"/>
            <a:ext cx="1042438" cy="782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798486" y="5568154"/>
            <a:ext cx="819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5</a:t>
            </a:r>
            <a:r>
              <a:rPr lang="en-US" sz="1600" b="1" dirty="0" smtClean="0">
                <a:solidFill>
                  <a:schemeClr val="bg1"/>
                </a:solidFill>
              </a:rPr>
              <a:t>00 </a:t>
            </a:r>
            <a:r>
              <a:rPr lang="en-US" sz="1600" b="1" dirty="0">
                <a:solidFill>
                  <a:schemeClr val="bg1"/>
                </a:solidFill>
              </a:rPr>
              <a:t>ft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1143484" y="5571070"/>
            <a:ext cx="673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200 ft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230747" y="325759"/>
            <a:ext cx="2246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BK = Background </a:t>
            </a:r>
          </a:p>
          <a:p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DW = Down Wash</a:t>
            </a:r>
            <a:endParaRPr lang="en-US" sz="20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3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568" y="193488"/>
            <a:ext cx="6460534" cy="1450757"/>
          </a:xfrm>
        </p:spPr>
        <p:txBody>
          <a:bodyPr/>
          <a:lstStyle/>
          <a:p>
            <a:r>
              <a:rPr lang="en-US" dirty="0"/>
              <a:t>Analysis Preparation:</a:t>
            </a:r>
            <a:br>
              <a:rPr lang="en-US" dirty="0"/>
            </a:br>
            <a:r>
              <a:rPr lang="en-US" sz="4400" dirty="0"/>
              <a:t>Drying and Sieving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457" y="1916296"/>
            <a:ext cx="4658977" cy="4505015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 smtClean="0"/>
              <a:t> </a:t>
            </a:r>
            <a:r>
              <a:rPr lang="en-US" sz="2600" dirty="0" smtClean="0"/>
              <a:t>EPA </a:t>
            </a:r>
            <a:r>
              <a:rPr lang="en-US" sz="2600" dirty="0"/>
              <a:t>method 6200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 All 96 bags were sieved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 smtClean="0"/>
              <a:t> All </a:t>
            </a:r>
            <a:r>
              <a:rPr lang="en-US" sz="2600" dirty="0"/>
              <a:t>waste disposed of as </a:t>
            </a:r>
            <a:r>
              <a:rPr lang="en-US" sz="2600" dirty="0" smtClean="0"/>
              <a:t> hazardous </a:t>
            </a:r>
            <a:r>
              <a:rPr lang="en-US" sz="2600" dirty="0"/>
              <a:t>waste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 Process: 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4-14-20-35-60 sieve stack 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Sieved for 10 minutes 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60 sieve material was transferred into a new bag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Sieves were cleaned  </a:t>
            </a:r>
          </a:p>
          <a:p>
            <a:pPr marL="201168" lvl="1" indent="0">
              <a:buNone/>
            </a:pPr>
            <a:r>
              <a:rPr lang="en-US" sz="20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8380-1349-4A86-A3B8-7351DF8B9DF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242" y="781207"/>
            <a:ext cx="3883067" cy="51735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1380" t="23631" r="16837" b="3487"/>
          <a:stretch/>
        </p:blipFill>
        <p:spPr>
          <a:xfrm>
            <a:off x="5280344" y="1912266"/>
            <a:ext cx="2568799" cy="4037320"/>
          </a:xfrm>
          <a:prstGeom prst="rect">
            <a:avLst/>
          </a:prstGeom>
        </p:spPr>
      </p:pic>
      <p:sp>
        <p:nvSpPr>
          <p:cNvPr id="7" name="TextBox 4"/>
          <p:cNvSpPr txBox="1"/>
          <p:nvPr/>
        </p:nvSpPr>
        <p:spPr>
          <a:xfrm>
            <a:off x="5219449" y="5949842"/>
            <a:ext cx="27000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Figure </a:t>
            </a:r>
            <a:r>
              <a:rPr lang="en-US" sz="1400" dirty="0" smtClean="0"/>
              <a:t>9: </a:t>
            </a:r>
            <a:r>
              <a:rPr lang="en-US" sz="1400" dirty="0"/>
              <a:t>Sieving stack </a:t>
            </a:r>
            <a:r>
              <a:rPr lang="en-US" sz="1200" i="1" dirty="0"/>
              <a:t>(Photo taken by Dani Halloran) 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8047058" y="5953366"/>
            <a:ext cx="38121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Figure </a:t>
            </a:r>
            <a:r>
              <a:rPr lang="en-US" sz="1400" dirty="0" smtClean="0"/>
              <a:t>10: </a:t>
            </a:r>
            <a:r>
              <a:rPr lang="en-US" sz="1400" dirty="0"/>
              <a:t>Kelsey cleaning sieves </a:t>
            </a:r>
            <a:r>
              <a:rPr lang="en-US" sz="1200" i="1" dirty="0"/>
              <a:t>(Photo taken by Dani Halloran) </a:t>
            </a:r>
          </a:p>
        </p:txBody>
      </p:sp>
    </p:spTree>
    <p:extLst>
      <p:ext uri="{BB962C8B-B14F-4D97-AF65-F5344CB8AC3E}">
        <p14:creationId xmlns:p14="http://schemas.microsoft.com/office/powerpoint/2010/main" val="394646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384" y="690190"/>
            <a:ext cx="10058400" cy="789872"/>
          </a:xfrm>
        </p:spPr>
        <p:txBody>
          <a:bodyPr/>
          <a:lstStyle/>
          <a:p>
            <a:r>
              <a:rPr lang="en-US" dirty="0"/>
              <a:t>Analysis: </a:t>
            </a:r>
            <a:r>
              <a:rPr lang="en-US" sz="4400" dirty="0"/>
              <a:t>XRF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891" y="1834455"/>
            <a:ext cx="5253910" cy="4266141"/>
          </a:xfrm>
        </p:spPr>
        <p:txBody>
          <a:bodyPr>
            <a:noAutofit/>
          </a:bodyPr>
          <a:lstStyle/>
          <a:p>
            <a:pPr lvl="1">
              <a:buFont typeface="Arial"/>
              <a:buChar char="•"/>
            </a:pPr>
            <a:r>
              <a:rPr lang="en-US" sz="2400" dirty="0"/>
              <a:t>3x3 grid on bag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/>
              <a:t>Took out high and low concentrations 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/>
              <a:t>Average of each bag</a:t>
            </a:r>
          </a:p>
          <a:p>
            <a:pPr marL="384048" lvl="2" indent="0">
              <a:buNone/>
            </a:pPr>
            <a:endParaRPr lang="en-US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X-Ray Fluorescence (XRF)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/>
              <a:t>Determine chemistry of a sample non- destructively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/>
              <a:t>Measure the fluorescence (secondary) x-rays emitted from a sample when excited by primary x-rays 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8380-1349-4A86-A3B8-7351DF8B9DF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712" t="15891" r="3774" b="16456"/>
          <a:stretch/>
        </p:blipFill>
        <p:spPr>
          <a:xfrm>
            <a:off x="5819662" y="2635038"/>
            <a:ext cx="2719302" cy="2738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9089" y="1862280"/>
            <a:ext cx="3139703" cy="3989860"/>
          </a:xfrm>
          <a:prstGeom prst="rect">
            <a:avLst/>
          </a:prstGeom>
        </p:spPr>
      </p:pic>
      <p:sp>
        <p:nvSpPr>
          <p:cNvPr id="7" name="TextBox 4"/>
          <p:cNvSpPr txBox="1"/>
          <p:nvPr/>
        </p:nvSpPr>
        <p:spPr>
          <a:xfrm>
            <a:off x="5775455" y="5391275"/>
            <a:ext cx="27000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Figure </a:t>
            </a:r>
            <a:r>
              <a:rPr lang="en-US" sz="1400" dirty="0" smtClean="0"/>
              <a:t>11: </a:t>
            </a:r>
            <a:r>
              <a:rPr lang="en-US" sz="1400" dirty="0"/>
              <a:t>3x3 grid </a:t>
            </a:r>
            <a:r>
              <a:rPr lang="en-US" sz="1200" i="1" dirty="0"/>
              <a:t>(Photo taken by Dani Halloran) </a:t>
            </a:r>
          </a:p>
        </p:txBody>
      </p:sp>
      <p:sp>
        <p:nvSpPr>
          <p:cNvPr id="8" name="TextBox 4"/>
          <p:cNvSpPr txBox="1"/>
          <p:nvPr/>
        </p:nvSpPr>
        <p:spPr>
          <a:xfrm>
            <a:off x="8682013" y="5848720"/>
            <a:ext cx="31317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Figure </a:t>
            </a:r>
            <a:r>
              <a:rPr lang="en-US" sz="1400" dirty="0" smtClean="0"/>
              <a:t>12: </a:t>
            </a:r>
            <a:r>
              <a:rPr lang="en-US" sz="1400" dirty="0"/>
              <a:t>Taylor using the XRF </a:t>
            </a:r>
            <a:r>
              <a:rPr lang="en-US" sz="1200" i="1" dirty="0"/>
              <a:t>(Photo taken by Dani Halloran) </a:t>
            </a:r>
          </a:p>
        </p:txBody>
      </p:sp>
    </p:spTree>
    <p:extLst>
      <p:ext uri="{BB962C8B-B14F-4D97-AF65-F5344CB8AC3E}">
        <p14:creationId xmlns:p14="http://schemas.microsoft.com/office/powerpoint/2010/main" val="123601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557" y="213827"/>
            <a:ext cx="6917372" cy="1450757"/>
          </a:xfrm>
        </p:spPr>
        <p:txBody>
          <a:bodyPr/>
          <a:lstStyle/>
          <a:p>
            <a:r>
              <a:rPr lang="en-US" dirty="0"/>
              <a:t>Analysis:</a:t>
            </a:r>
            <a:br>
              <a:rPr lang="en-US" dirty="0"/>
            </a:br>
            <a:r>
              <a:rPr lang="en-US" sz="4400" dirty="0"/>
              <a:t>Atomic Absorption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226" y="1815135"/>
            <a:ext cx="5353690" cy="4329510"/>
          </a:xfrm>
        </p:spPr>
        <p:txBody>
          <a:bodyPr>
            <a:noAutofit/>
          </a:bodyPr>
          <a:lstStyle/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/>
              <a:t> Flame </a:t>
            </a:r>
            <a:r>
              <a:rPr lang="en-US" sz="2400" dirty="0"/>
              <a:t>Atomic </a:t>
            </a:r>
            <a:r>
              <a:rPr lang="en-US" sz="2400" dirty="0" smtClean="0"/>
              <a:t>Absorption (AA)</a:t>
            </a:r>
            <a:endParaRPr lang="en-US" sz="2400" dirty="0"/>
          </a:p>
          <a:p>
            <a:pPr marL="274320" lvl="2" indent="-9144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/>
              <a:t> Jeffrey Propster (Center for Ecosystem Science and Society)</a:t>
            </a:r>
            <a:endParaRPr lang="en-US" sz="2400" dirty="0"/>
          </a:p>
          <a:p>
            <a:pPr marL="274320" lvl="2" indent="-9144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/>
              <a:t> Double </a:t>
            </a:r>
            <a:r>
              <a:rPr lang="en-US" sz="2400" dirty="0"/>
              <a:t>check XRF accuracy </a:t>
            </a:r>
          </a:p>
          <a:p>
            <a:pPr marL="274320" lvl="2" indent="-9144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/>
              <a:t> Calibration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 Acid </a:t>
            </a:r>
            <a:r>
              <a:rPr lang="en-US" sz="2400" dirty="0"/>
              <a:t>Digestion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20 Samples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Alternating additions of concentrated nitric acid + concentrated hydrogen peroxide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01168" lvl="1" indent="0"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8380-1349-4A86-A3B8-7351DF8B9DF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" t="11249" r="1416" b="5587"/>
          <a:stretch/>
        </p:blipFill>
        <p:spPr>
          <a:xfrm>
            <a:off x="6163250" y="3545023"/>
            <a:ext cx="5489420" cy="26217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56648" y="6275656"/>
            <a:ext cx="3430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Figure </a:t>
            </a:r>
            <a:r>
              <a:rPr lang="en-US" sz="1400" dirty="0" smtClean="0"/>
              <a:t>14. </a:t>
            </a:r>
            <a:r>
              <a:rPr lang="en-US" sz="1400" dirty="0"/>
              <a:t>Atomic Absorption Acid Digestion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1149780"/>
              </p:ext>
            </p:extLst>
          </p:nvPr>
        </p:nvGraphicFramePr>
        <p:xfrm>
          <a:off x="5600592" y="137695"/>
          <a:ext cx="6425502" cy="3298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768916" y="3128363"/>
            <a:ext cx="3430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Figure </a:t>
            </a:r>
            <a:r>
              <a:rPr lang="en-US" sz="1400" dirty="0" smtClean="0"/>
              <a:t>13. </a:t>
            </a:r>
            <a:r>
              <a:rPr lang="en-US" sz="1400" dirty="0"/>
              <a:t>AA Lead Calibration Curve  </a:t>
            </a:r>
          </a:p>
        </p:txBody>
      </p:sp>
    </p:spTree>
    <p:extLst>
      <p:ext uri="{BB962C8B-B14F-4D97-AF65-F5344CB8AC3E}">
        <p14:creationId xmlns:p14="http://schemas.microsoft.com/office/powerpoint/2010/main" val="276022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011" y="762634"/>
            <a:ext cx="3144871" cy="813057"/>
          </a:xfrm>
        </p:spPr>
        <p:txBody>
          <a:bodyPr>
            <a:noAutofit/>
          </a:bodyPr>
          <a:lstStyle/>
          <a:p>
            <a:r>
              <a:rPr lang="en-US" dirty="0"/>
              <a:t>Sampling </a:t>
            </a:r>
            <a:r>
              <a:rPr lang="en-US" dirty="0" smtClean="0"/>
              <a:t>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C8380-1349-4A86-A3B8-7351DF8B9DF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1" name="TextBox 4"/>
          <p:cNvSpPr txBox="1"/>
          <p:nvPr/>
        </p:nvSpPr>
        <p:spPr>
          <a:xfrm>
            <a:off x="3233417" y="6261808"/>
            <a:ext cx="4594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Figure </a:t>
            </a:r>
            <a:r>
              <a:rPr lang="en-US" sz="1400" dirty="0" smtClean="0"/>
              <a:t>15: </a:t>
            </a:r>
            <a:r>
              <a:rPr lang="en-US" sz="1400" dirty="0"/>
              <a:t>Hot </a:t>
            </a:r>
            <a:r>
              <a:rPr lang="en-US" sz="1400" dirty="0" smtClean="0"/>
              <a:t>Spots </a:t>
            </a:r>
            <a:r>
              <a:rPr lang="en-US" sz="1200" i="1" dirty="0" smtClean="0"/>
              <a:t>(created </a:t>
            </a:r>
            <a:r>
              <a:rPr lang="en-US" sz="1200" i="1" dirty="0"/>
              <a:t>by Dani Halloran in ArcMap) </a:t>
            </a:r>
          </a:p>
        </p:txBody>
      </p:sp>
      <p:sp>
        <p:nvSpPr>
          <p:cNvPr id="13" name="TextBox 4"/>
          <p:cNvSpPr txBox="1"/>
          <p:nvPr/>
        </p:nvSpPr>
        <p:spPr>
          <a:xfrm>
            <a:off x="8202442" y="6251901"/>
            <a:ext cx="3614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Figure </a:t>
            </a:r>
            <a:r>
              <a:rPr lang="en-US" sz="1400" dirty="0" smtClean="0"/>
              <a:t>16: Grid </a:t>
            </a:r>
            <a:r>
              <a:rPr lang="en-US" sz="1200" i="1" dirty="0" smtClean="0"/>
              <a:t>(</a:t>
            </a:r>
            <a:r>
              <a:rPr lang="en-US" sz="1200" i="1" dirty="0"/>
              <a:t>created by Dani Halloran in ArcMap)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1"/>
          </p:nvPr>
        </p:nvSpPr>
        <p:spPr>
          <a:xfrm>
            <a:off x="284014" y="1673147"/>
            <a:ext cx="3458863" cy="340157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200" dirty="0"/>
              <a:t> </a:t>
            </a:r>
            <a:r>
              <a:rPr lang="en-US" sz="2000" dirty="0"/>
              <a:t>AZ </a:t>
            </a:r>
            <a:r>
              <a:rPr lang="en-US" sz="2000" dirty="0" smtClean="0"/>
              <a:t>Regulation </a:t>
            </a:r>
            <a:endParaRPr lang="en-US" sz="2000" dirty="0"/>
          </a:p>
          <a:p>
            <a:pPr marL="274320" lvl="2" indent="-9144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 800ppm </a:t>
            </a:r>
            <a:r>
              <a:rPr lang="en-US" sz="2000" dirty="0"/>
              <a:t>non-residential </a:t>
            </a:r>
          </a:p>
          <a:p>
            <a:pPr marL="91440" lvl="1" indent="-9144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 EPA </a:t>
            </a:r>
            <a:r>
              <a:rPr lang="en-US" sz="2000" dirty="0"/>
              <a:t>Regulation</a:t>
            </a:r>
          </a:p>
          <a:p>
            <a:pPr marL="274320" lvl="2" indent="-9144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 1200ppm non-residential</a:t>
            </a:r>
            <a:endParaRPr lang="en-US" sz="2000" dirty="0"/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 Not </a:t>
            </a:r>
            <a:r>
              <a:rPr lang="en-US" sz="2000" dirty="0"/>
              <a:t>Shown: </a:t>
            </a:r>
          </a:p>
          <a:p>
            <a:pPr marL="274320" lvl="2" indent="-9144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 BK1</a:t>
            </a:r>
            <a:r>
              <a:rPr lang="en-US" sz="2000" dirty="0"/>
              <a:t>: 88.27 ppm</a:t>
            </a:r>
          </a:p>
          <a:p>
            <a:pPr marL="274320" lvl="2" indent="-9144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 BK2</a:t>
            </a:r>
            <a:r>
              <a:rPr lang="en-US" sz="2000" dirty="0"/>
              <a:t>: 102.97 ppm</a:t>
            </a:r>
          </a:p>
          <a:p>
            <a:pPr marL="274320" lvl="2" indent="-9144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 BK3</a:t>
            </a:r>
            <a:r>
              <a:rPr lang="en-US" sz="2000" dirty="0"/>
              <a:t>: 29.15 ppm</a:t>
            </a:r>
          </a:p>
          <a:p>
            <a:pPr marL="274320" lvl="2" indent="-9144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 DW1</a:t>
            </a:r>
            <a:r>
              <a:rPr lang="en-US" sz="2000" dirty="0"/>
              <a:t>: 1535.38 ppm</a:t>
            </a:r>
          </a:p>
          <a:p>
            <a:pPr marL="274320" lvl="2" indent="-9144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 DW2</a:t>
            </a:r>
            <a:r>
              <a:rPr lang="en-US" sz="2000" dirty="0"/>
              <a:t>: 364.46 ppm</a:t>
            </a:r>
          </a:p>
          <a:p>
            <a:pPr marL="182880" lvl="2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endParaRPr lang="en-US" sz="2000" dirty="0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0556470" y="6041563"/>
            <a:ext cx="834995" cy="138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750766" y="5750375"/>
            <a:ext cx="553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100 ft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" r="5615"/>
          <a:stretch/>
        </p:blipFill>
        <p:spPr>
          <a:xfrm>
            <a:off x="8247883" y="587012"/>
            <a:ext cx="3756454" cy="5573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1215" y="5650337"/>
            <a:ext cx="492124" cy="587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t="2709" r="6590"/>
          <a:stretch/>
        </p:blipFill>
        <p:spPr>
          <a:xfrm>
            <a:off x="3233417" y="1640102"/>
            <a:ext cx="4880920" cy="45125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01" y="211598"/>
            <a:ext cx="250854" cy="13796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29355" y="191816"/>
            <a:ext cx="2157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15.17-400 ppm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400-800 ppm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800-1200 ppm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1200-2000 ppm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2000-16190.18 ppm</a:t>
            </a:r>
          </a:p>
          <a:p>
            <a:endParaRPr lang="en-US" dirty="0"/>
          </a:p>
        </p:txBody>
      </p:sp>
      <p:sp>
        <p:nvSpPr>
          <p:cNvPr id="15" name="TextBox 17"/>
          <p:cNvSpPr txBox="1"/>
          <p:nvPr/>
        </p:nvSpPr>
        <p:spPr>
          <a:xfrm>
            <a:off x="7187003" y="5605470"/>
            <a:ext cx="808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200 ft</a:t>
            </a:r>
          </a:p>
        </p:txBody>
      </p:sp>
      <p:cxnSp>
        <p:nvCxnSpPr>
          <p:cNvPr id="16" name="Straight Connector 16"/>
          <p:cNvCxnSpPr/>
          <p:nvPr/>
        </p:nvCxnSpPr>
        <p:spPr>
          <a:xfrm>
            <a:off x="6945306" y="6026323"/>
            <a:ext cx="1049824" cy="105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7"/>
          <p:cNvSpPr txBox="1"/>
          <p:nvPr/>
        </p:nvSpPr>
        <p:spPr>
          <a:xfrm>
            <a:off x="10623380" y="5650337"/>
            <a:ext cx="808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200 ft</a:t>
            </a:r>
          </a:p>
        </p:txBody>
      </p:sp>
      <p:cxnSp>
        <p:nvCxnSpPr>
          <p:cNvPr id="20" name="Straight Connector 16"/>
          <p:cNvCxnSpPr/>
          <p:nvPr/>
        </p:nvCxnSpPr>
        <p:spPr>
          <a:xfrm>
            <a:off x="10381683" y="6071190"/>
            <a:ext cx="1049824" cy="105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81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3110</TotalTime>
  <Words>1762</Words>
  <Application>Microsoft Office PowerPoint</Application>
  <PresentationFormat>Widescreen</PresentationFormat>
  <Paragraphs>566</Paragraphs>
  <Slides>23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Retrospect</vt:lpstr>
      <vt:lpstr>\\localhost\Users\Dani Halloran\Desktop\School\CAPSTONE \Macintosh HD:Users:Dani Halloran:Downloads:ecorisk.docx!OLE_LINK1</vt:lpstr>
      <vt:lpstr>Kelsey Hammond Dani Halloran  Haley Michael Taylor Oster  Robert Reny   </vt:lpstr>
      <vt:lpstr>Project Scope</vt:lpstr>
      <vt:lpstr>Field Sampling</vt:lpstr>
      <vt:lpstr>Sampling: Hot Spots </vt:lpstr>
      <vt:lpstr>Sampling: Background &amp; Down Wash </vt:lpstr>
      <vt:lpstr>Analysis Preparation: Drying and Sieving  </vt:lpstr>
      <vt:lpstr>Analysis: XRF </vt:lpstr>
      <vt:lpstr>Analysis: Atomic Absorption </vt:lpstr>
      <vt:lpstr>Sampling  Results</vt:lpstr>
      <vt:lpstr>Risk Assessment</vt:lpstr>
      <vt:lpstr>Risk Assessment</vt:lpstr>
      <vt:lpstr>Human Health: Inputs </vt:lpstr>
      <vt:lpstr>Human Health: Results </vt:lpstr>
      <vt:lpstr>Ecological Health </vt:lpstr>
      <vt:lpstr>Schedule</vt:lpstr>
      <vt:lpstr>Economic Analysis</vt:lpstr>
      <vt:lpstr>Impacts </vt:lpstr>
      <vt:lpstr>Questions?</vt:lpstr>
      <vt:lpstr>Mines Near  Red Cloud Mine</vt:lpstr>
      <vt:lpstr>Results: Hot Spot Levels</vt:lpstr>
      <vt:lpstr>Original BLM Map </vt:lpstr>
      <vt:lpstr>PowerPoint Presentation</vt:lpstr>
      <vt:lpstr>Other Contaminates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Dani Halloran  Taylor Oster Kelsey Hammond  Haley Michael  Robert Reny</dc:title>
  <dc:creator>kelsey hammond</dc:creator>
  <cp:lastModifiedBy>Taylor Nicole Oster</cp:lastModifiedBy>
  <cp:revision>152</cp:revision>
  <dcterms:created xsi:type="dcterms:W3CDTF">2015-12-10T19:42:21Z</dcterms:created>
  <dcterms:modified xsi:type="dcterms:W3CDTF">2016-04-28T17:46:21Z</dcterms:modified>
</cp:coreProperties>
</file>